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531" r:id="rId2"/>
    <p:sldId id="530" r:id="rId3"/>
    <p:sldId id="547" r:id="rId4"/>
    <p:sldId id="584" r:id="rId5"/>
    <p:sldId id="501" r:id="rId6"/>
    <p:sldId id="583" r:id="rId7"/>
    <p:sldId id="572" r:id="rId8"/>
    <p:sldId id="573" r:id="rId9"/>
    <p:sldId id="597" r:id="rId10"/>
    <p:sldId id="574" r:id="rId11"/>
    <p:sldId id="576" r:id="rId12"/>
    <p:sldId id="550" r:id="rId13"/>
    <p:sldId id="578" r:id="rId14"/>
    <p:sldId id="577" r:id="rId15"/>
    <p:sldId id="579" r:id="rId16"/>
    <p:sldId id="586" r:id="rId17"/>
    <p:sldId id="587" r:id="rId18"/>
    <p:sldId id="585" r:id="rId19"/>
    <p:sldId id="588" r:id="rId20"/>
    <p:sldId id="594" r:id="rId21"/>
    <p:sldId id="590" r:id="rId22"/>
    <p:sldId id="593" r:id="rId23"/>
    <p:sldId id="606" r:id="rId24"/>
    <p:sldId id="592" r:id="rId25"/>
    <p:sldId id="595" r:id="rId26"/>
    <p:sldId id="596" r:id="rId27"/>
    <p:sldId id="599" r:id="rId28"/>
    <p:sldId id="598" r:id="rId29"/>
    <p:sldId id="600" r:id="rId30"/>
    <p:sldId id="602" r:id="rId31"/>
    <p:sldId id="601" r:id="rId32"/>
    <p:sldId id="603" r:id="rId33"/>
    <p:sldId id="605" r:id="rId34"/>
    <p:sldId id="604" r:id="rId35"/>
    <p:sldId id="607" r:id="rId36"/>
    <p:sldId id="609" r:id="rId37"/>
    <p:sldId id="610" r:id="rId38"/>
    <p:sldId id="611" r:id="rId39"/>
    <p:sldId id="612" r:id="rId40"/>
    <p:sldId id="613" r:id="rId41"/>
    <p:sldId id="264" r:id="rId4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ED7D31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A0472C-E42D-409B-8C27-DB2E802EEC81}" v="33" dt="2022-10-19T17:09:15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55" autoAdjust="0"/>
    <p:restoredTop sz="93506" autoAdjust="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27392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 </a:t>
            </a:r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StatelessWidget</a:t>
            </a:r>
            <a:r>
              <a:rPr lang="es-E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Estos son widgets que son inmutables, lo que significa que no pueden cambiar su estado después de ser creados. Los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StatelessWidget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utilizados principalmente para representar elementos estáticos de la interfaz de usuario, como etiquetas de texto, imágenes o botones que no cambian en respuesta a la interacción del usuario.</a:t>
            </a:r>
          </a:p>
          <a:p>
            <a:endParaRPr lang="es-E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 </a:t>
            </a:r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StatefulWidget</a:t>
            </a:r>
            <a:r>
              <a:rPr lang="es-E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Estos son widgets que pueden cambiar su estado a lo largo del tiempo en respuesta a eventos o interacciones del usuario. Los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StatefulWidget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utilizados para representar elementos de la interfaz de usuario que pueden cambiar dinámicamente, como listas desplegables, casillas de verificación, formularios y mucho más.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37016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4627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67131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9084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Scaffold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una parte fundamental de la arquitectura de una aplicación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suele utilizarse como el marco principal para construir una interfaz de usuario.</a:t>
            </a:r>
          </a:p>
          <a:p>
            <a:endParaRPr lang="es-E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La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la barra en la parte superior de la pantalla que suele contener el título de la página, botones de navegación, y otras acciones importantes. Puedes personalizar la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incluir botones, menús desplegables y otros elementos según tus necesidades.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área de contenido principal (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es donde colocas el contenido principal de la pantalla, como listas, formularios, texto, imágenes u otros widgets.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Drawer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Drawer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 panel lateral que se puede abrir deslizando desde el borde izquierdo o derecho de la pantalla. Se utiliza comúnmente para mostrar opciones de navegación, configuración y menús de la aplicación.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FloatingActionButton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FloatingActionButton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 botón circular que suele utilizarse para acciones importantes o comunes en la pantalla. Por ejemplo, puede usarse para crear un nuevo elemento, enviar un mensaje, o realizar alguna acción destacada.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BottomNavigationBar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componente se coloca en la parte inferior de la pantalla y se utiliza para la navegación entre diferentes secciones o pestañas de la aplicación.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SnackBar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Un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SnackBar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 pequeño mensaje emergente que se muestra en la parte inferior de la pantalla para proporcionar información o retroalimentación al usuario.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9902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Scaffold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una parte fundamental de la arquitectura de una aplicación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suele utilizarse como el marco principal para construir una interfaz de usuario.</a:t>
            </a:r>
          </a:p>
          <a:p>
            <a:endParaRPr lang="es-E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La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la barra en la parte superior de la pantalla que suele contener el título de la página, botones de navegación, y otras acciones importantes. Puedes personalizar la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incluir botones, menús desplegables y otros elementos según tus necesidades.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área de contenido principal (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es donde colocas el contenido principal de la pantalla, como listas, formularios, texto, imágenes u otros widgets.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Drawer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Drawer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 panel lateral que se puede abrir deslizando desde el borde izquierdo o derecho de la pantalla. Se utiliza comúnmente para mostrar opciones de navegación, configuración y menús de la aplicación.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FloatingActionButton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FloatingActionButton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 botón circular que suele utilizarse para acciones importantes o comunes en la pantalla. Por ejemplo, puede usarse para crear un nuevo elemento, enviar un mensaje, o realizar alguna acción destacada.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BottomNavigationBar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componente se coloca en la parte inferior de la pantalla y se utiliza para la navegación entre diferentes secciones o pestañas de la aplicación.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SnackBar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Un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SnackBar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 pequeño mensaje emergente que se muestra en la parte inferior de la pantalla para proporcionar información o retroalimentación al usuario.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1093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Scaffold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una parte fundamental de la arquitectura de una aplicación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suele utilizarse como el marco principal para construir una interfaz de usuario.</a:t>
            </a:r>
          </a:p>
          <a:p>
            <a:endParaRPr lang="es-E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La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la barra en la parte superior de la pantalla que suele contener el título de la página, botones de navegación, y otras acciones importantes. Puedes personalizar la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incluir botones, menús desplegables y otros elementos según tus necesidades.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área de contenido principal (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es donde colocas el contenido principal de la pantalla, como listas, formularios, texto, imágenes u otros widgets.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Drawer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Drawer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 panel lateral que se puede abrir deslizando desde el borde izquierdo o derecho de la pantalla. Se utiliza comúnmente para mostrar opciones de navegación, configuración y menús de la aplicación.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FloatingActionButton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FloatingActionButton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 botón circular que suele utilizarse para acciones importantes o comunes en la pantalla. Por ejemplo, puede usarse para crear un nuevo elemento, enviar un mensaje, o realizar alguna acción destacada.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BottomNavigationBar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componente se coloca en la parte inferior de la pantalla y se utiliza para la navegación entre diferentes secciones o pestañas de la aplicación.</a:t>
            </a:r>
          </a:p>
          <a:p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SnackBar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Un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SnackBar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un pequeño mensaje emergente que se muestra en la parte inferior de la pantalla para proporcionar información o retroalimentación al usuario.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94831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2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11/04/2024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5" r:id="rId12"/>
    <p:sldLayoutId id="2147483673" r:id="rId13"/>
    <p:sldLayoutId id="214748367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docs.flutter.dev/ui/widgets" TargetMode="Externa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api.flutter.dev/flutter/material/MaterialApp-class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material/MaterialApp-clas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hyperlink" Target="https://docs.flutter.dev/ui/widgets/materia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api.flutter.dev/flutter/material/Scaffold-class.htm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api.flutter.dev/flutter/material/Scaffold-class.htm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material/Scaffold-class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esflutter.dev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528931" y="1997765"/>
            <a:ext cx="1094860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Flutter: </a:t>
            </a:r>
          </a:p>
          <a:p>
            <a:pPr algn="ctr"/>
            <a:r>
              <a:rPr lang="es-CO" sz="4800" b="1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Fundamentos y Exploración</a:t>
            </a:r>
            <a:endParaRPr lang="es-CO" sz="4800" b="1" i="1" dirty="0"/>
          </a:p>
        </p:txBody>
      </p:sp>
    </p:spTree>
    <p:extLst>
      <p:ext uri="{BB962C8B-B14F-4D97-AF65-F5344CB8AC3E}">
        <p14:creationId xmlns:p14="http://schemas.microsoft.com/office/powerpoint/2010/main" val="1720942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Arc 38">
            <a:extLst>
              <a:ext uri="{FF2B5EF4-FFF2-40B4-BE49-F238E27FC236}">
                <a16:creationId xmlns:a16="http://schemas.microsoft.com/office/drawing/2014/main" id="{7E0A2826-8662-4C5F-8ECD-9228A0FA4B39}"/>
              </a:ext>
            </a:extLst>
          </p:cNvPr>
          <p:cNvSpPr/>
          <p:nvPr/>
        </p:nvSpPr>
        <p:spPr>
          <a:xfrm flipH="1">
            <a:off x="7470647" y="1911491"/>
            <a:ext cx="3970151" cy="3970151"/>
          </a:xfrm>
          <a:prstGeom prst="arc">
            <a:avLst>
              <a:gd name="adj1" fmla="val 16200000"/>
              <a:gd name="adj2" fmla="val 5433205"/>
            </a:avLst>
          </a:prstGeom>
          <a:ln w="53975">
            <a:gradFill>
              <a:gsLst>
                <a:gs pos="82000">
                  <a:srgbClr val="D9D9D9"/>
                </a:gs>
                <a:gs pos="0">
                  <a:schemeClr val="bg1">
                    <a:lumMod val="85000"/>
                    <a:alpha val="0"/>
                  </a:schemeClr>
                </a:gs>
                <a:gs pos="2000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" name="Graphic 4">
            <a:extLst>
              <a:ext uri="{FF2B5EF4-FFF2-40B4-BE49-F238E27FC236}">
                <a16:creationId xmlns:a16="http://schemas.microsoft.com/office/drawing/2014/main" id="{4C4E4351-3005-4AD4-AE0F-779F2DFF1E47}"/>
              </a:ext>
            </a:extLst>
          </p:cNvPr>
          <p:cNvSpPr/>
          <p:nvPr/>
        </p:nvSpPr>
        <p:spPr>
          <a:xfrm flipH="1">
            <a:off x="8506407" y="2491410"/>
            <a:ext cx="2680192" cy="2626584"/>
          </a:xfrm>
          <a:custGeom>
            <a:avLst/>
            <a:gdLst>
              <a:gd name="connsiteX0" fmla="*/ 462439 w 476250"/>
              <a:gd name="connsiteY0" fmla="*/ 160496 h 466725"/>
              <a:gd name="connsiteX1" fmla="*/ 469106 w 476250"/>
              <a:gd name="connsiteY1" fmla="*/ 153829 h 466725"/>
              <a:gd name="connsiteX2" fmla="*/ 469106 w 476250"/>
              <a:gd name="connsiteY2" fmla="*/ 149066 h 466725"/>
              <a:gd name="connsiteX3" fmla="*/ 462439 w 476250"/>
              <a:gd name="connsiteY3" fmla="*/ 142399 h 466725"/>
              <a:gd name="connsiteX4" fmla="*/ 415766 w 476250"/>
              <a:gd name="connsiteY4" fmla="*/ 142399 h 466725"/>
              <a:gd name="connsiteX5" fmla="*/ 415766 w 476250"/>
              <a:gd name="connsiteY5" fmla="*/ 93821 h 466725"/>
              <a:gd name="connsiteX6" fmla="*/ 391954 w 476250"/>
              <a:gd name="connsiteY6" fmla="*/ 70009 h 466725"/>
              <a:gd name="connsiteX7" fmla="*/ 333851 w 476250"/>
              <a:gd name="connsiteY7" fmla="*/ 70009 h 466725"/>
              <a:gd name="connsiteX8" fmla="*/ 333851 w 476250"/>
              <a:gd name="connsiteY8" fmla="*/ 13811 h 466725"/>
              <a:gd name="connsiteX9" fmla="*/ 327184 w 476250"/>
              <a:gd name="connsiteY9" fmla="*/ 7144 h 466725"/>
              <a:gd name="connsiteX10" fmla="*/ 322421 w 476250"/>
              <a:gd name="connsiteY10" fmla="*/ 7144 h 466725"/>
              <a:gd name="connsiteX11" fmla="*/ 315754 w 476250"/>
              <a:gd name="connsiteY11" fmla="*/ 13811 h 466725"/>
              <a:gd name="connsiteX12" fmla="*/ 315754 w 476250"/>
              <a:gd name="connsiteY12" fmla="*/ 70009 h 466725"/>
              <a:gd name="connsiteX13" fmla="*/ 290989 w 476250"/>
              <a:gd name="connsiteY13" fmla="*/ 70009 h 466725"/>
              <a:gd name="connsiteX14" fmla="*/ 290989 w 476250"/>
              <a:gd name="connsiteY14" fmla="*/ 13811 h 466725"/>
              <a:gd name="connsiteX15" fmla="*/ 283369 w 476250"/>
              <a:gd name="connsiteY15" fmla="*/ 7144 h 466725"/>
              <a:gd name="connsiteX16" fmla="*/ 278606 w 476250"/>
              <a:gd name="connsiteY16" fmla="*/ 7144 h 466725"/>
              <a:gd name="connsiteX17" fmla="*/ 271939 w 476250"/>
              <a:gd name="connsiteY17" fmla="*/ 13811 h 466725"/>
              <a:gd name="connsiteX18" fmla="*/ 271939 w 476250"/>
              <a:gd name="connsiteY18" fmla="*/ 70009 h 466725"/>
              <a:gd name="connsiteX19" fmla="*/ 247174 w 476250"/>
              <a:gd name="connsiteY19" fmla="*/ 70009 h 466725"/>
              <a:gd name="connsiteX20" fmla="*/ 247174 w 476250"/>
              <a:gd name="connsiteY20" fmla="*/ 13811 h 466725"/>
              <a:gd name="connsiteX21" fmla="*/ 240506 w 476250"/>
              <a:gd name="connsiteY21" fmla="*/ 7144 h 466725"/>
              <a:gd name="connsiteX22" fmla="*/ 235744 w 476250"/>
              <a:gd name="connsiteY22" fmla="*/ 7144 h 466725"/>
              <a:gd name="connsiteX23" fmla="*/ 229076 w 476250"/>
              <a:gd name="connsiteY23" fmla="*/ 13811 h 466725"/>
              <a:gd name="connsiteX24" fmla="*/ 229076 w 476250"/>
              <a:gd name="connsiteY24" fmla="*/ 70009 h 466725"/>
              <a:gd name="connsiteX25" fmla="*/ 204311 w 476250"/>
              <a:gd name="connsiteY25" fmla="*/ 70009 h 466725"/>
              <a:gd name="connsiteX26" fmla="*/ 204311 w 476250"/>
              <a:gd name="connsiteY26" fmla="*/ 13811 h 466725"/>
              <a:gd name="connsiteX27" fmla="*/ 197644 w 476250"/>
              <a:gd name="connsiteY27" fmla="*/ 7144 h 466725"/>
              <a:gd name="connsiteX28" fmla="*/ 192881 w 476250"/>
              <a:gd name="connsiteY28" fmla="*/ 7144 h 466725"/>
              <a:gd name="connsiteX29" fmla="*/ 186214 w 476250"/>
              <a:gd name="connsiteY29" fmla="*/ 13811 h 466725"/>
              <a:gd name="connsiteX30" fmla="*/ 186214 w 476250"/>
              <a:gd name="connsiteY30" fmla="*/ 70009 h 466725"/>
              <a:gd name="connsiteX31" fmla="*/ 161449 w 476250"/>
              <a:gd name="connsiteY31" fmla="*/ 70009 h 466725"/>
              <a:gd name="connsiteX32" fmla="*/ 161449 w 476250"/>
              <a:gd name="connsiteY32" fmla="*/ 13811 h 466725"/>
              <a:gd name="connsiteX33" fmla="*/ 154781 w 476250"/>
              <a:gd name="connsiteY33" fmla="*/ 7144 h 466725"/>
              <a:gd name="connsiteX34" fmla="*/ 150019 w 476250"/>
              <a:gd name="connsiteY34" fmla="*/ 7144 h 466725"/>
              <a:gd name="connsiteX35" fmla="*/ 143351 w 476250"/>
              <a:gd name="connsiteY35" fmla="*/ 13811 h 466725"/>
              <a:gd name="connsiteX36" fmla="*/ 143351 w 476250"/>
              <a:gd name="connsiteY36" fmla="*/ 70009 h 466725"/>
              <a:gd name="connsiteX37" fmla="*/ 88106 w 476250"/>
              <a:gd name="connsiteY37" fmla="*/ 70009 h 466725"/>
              <a:gd name="connsiteX38" fmla="*/ 64294 w 476250"/>
              <a:gd name="connsiteY38" fmla="*/ 93821 h 466725"/>
              <a:gd name="connsiteX39" fmla="*/ 64294 w 476250"/>
              <a:gd name="connsiteY39" fmla="*/ 142399 h 466725"/>
              <a:gd name="connsiteX40" fmla="*/ 13811 w 476250"/>
              <a:gd name="connsiteY40" fmla="*/ 142399 h 466725"/>
              <a:gd name="connsiteX41" fmla="*/ 7144 w 476250"/>
              <a:gd name="connsiteY41" fmla="*/ 149066 h 466725"/>
              <a:gd name="connsiteX42" fmla="*/ 7144 w 476250"/>
              <a:gd name="connsiteY42" fmla="*/ 153829 h 466725"/>
              <a:gd name="connsiteX43" fmla="*/ 13811 w 476250"/>
              <a:gd name="connsiteY43" fmla="*/ 160496 h 466725"/>
              <a:gd name="connsiteX44" fmla="*/ 64294 w 476250"/>
              <a:gd name="connsiteY44" fmla="*/ 160496 h 466725"/>
              <a:gd name="connsiteX45" fmla="*/ 64294 w 476250"/>
              <a:gd name="connsiteY45" fmla="*/ 185261 h 466725"/>
              <a:gd name="connsiteX46" fmla="*/ 13811 w 476250"/>
              <a:gd name="connsiteY46" fmla="*/ 185261 h 466725"/>
              <a:gd name="connsiteX47" fmla="*/ 7144 w 476250"/>
              <a:gd name="connsiteY47" fmla="*/ 191929 h 466725"/>
              <a:gd name="connsiteX48" fmla="*/ 7144 w 476250"/>
              <a:gd name="connsiteY48" fmla="*/ 196691 h 466725"/>
              <a:gd name="connsiteX49" fmla="*/ 13811 w 476250"/>
              <a:gd name="connsiteY49" fmla="*/ 203359 h 466725"/>
              <a:gd name="connsiteX50" fmla="*/ 64294 w 476250"/>
              <a:gd name="connsiteY50" fmla="*/ 203359 h 466725"/>
              <a:gd name="connsiteX51" fmla="*/ 64294 w 476250"/>
              <a:gd name="connsiteY51" fmla="*/ 228124 h 466725"/>
              <a:gd name="connsiteX52" fmla="*/ 13811 w 476250"/>
              <a:gd name="connsiteY52" fmla="*/ 228124 h 466725"/>
              <a:gd name="connsiteX53" fmla="*/ 7144 w 476250"/>
              <a:gd name="connsiteY53" fmla="*/ 235744 h 466725"/>
              <a:gd name="connsiteX54" fmla="*/ 7144 w 476250"/>
              <a:gd name="connsiteY54" fmla="*/ 240506 h 466725"/>
              <a:gd name="connsiteX55" fmla="*/ 13811 w 476250"/>
              <a:gd name="connsiteY55" fmla="*/ 247174 h 466725"/>
              <a:gd name="connsiteX56" fmla="*/ 64294 w 476250"/>
              <a:gd name="connsiteY56" fmla="*/ 247174 h 466725"/>
              <a:gd name="connsiteX57" fmla="*/ 64294 w 476250"/>
              <a:gd name="connsiteY57" fmla="*/ 271939 h 466725"/>
              <a:gd name="connsiteX58" fmla="*/ 13811 w 476250"/>
              <a:gd name="connsiteY58" fmla="*/ 271939 h 466725"/>
              <a:gd name="connsiteX59" fmla="*/ 7144 w 476250"/>
              <a:gd name="connsiteY59" fmla="*/ 278606 h 466725"/>
              <a:gd name="connsiteX60" fmla="*/ 7144 w 476250"/>
              <a:gd name="connsiteY60" fmla="*/ 283369 h 466725"/>
              <a:gd name="connsiteX61" fmla="*/ 13811 w 476250"/>
              <a:gd name="connsiteY61" fmla="*/ 290036 h 466725"/>
              <a:gd name="connsiteX62" fmla="*/ 64294 w 476250"/>
              <a:gd name="connsiteY62" fmla="*/ 290036 h 466725"/>
              <a:gd name="connsiteX63" fmla="*/ 64294 w 476250"/>
              <a:gd name="connsiteY63" fmla="*/ 314801 h 466725"/>
              <a:gd name="connsiteX64" fmla="*/ 13811 w 476250"/>
              <a:gd name="connsiteY64" fmla="*/ 314801 h 466725"/>
              <a:gd name="connsiteX65" fmla="*/ 7144 w 476250"/>
              <a:gd name="connsiteY65" fmla="*/ 321469 h 466725"/>
              <a:gd name="connsiteX66" fmla="*/ 7144 w 476250"/>
              <a:gd name="connsiteY66" fmla="*/ 326231 h 466725"/>
              <a:gd name="connsiteX67" fmla="*/ 13811 w 476250"/>
              <a:gd name="connsiteY67" fmla="*/ 332899 h 466725"/>
              <a:gd name="connsiteX68" fmla="*/ 64294 w 476250"/>
              <a:gd name="connsiteY68" fmla="*/ 332899 h 466725"/>
              <a:gd name="connsiteX69" fmla="*/ 64294 w 476250"/>
              <a:gd name="connsiteY69" fmla="*/ 380524 h 466725"/>
              <a:gd name="connsiteX70" fmla="*/ 88106 w 476250"/>
              <a:gd name="connsiteY70" fmla="*/ 404336 h 466725"/>
              <a:gd name="connsiteX71" fmla="*/ 142399 w 476250"/>
              <a:gd name="connsiteY71" fmla="*/ 404336 h 466725"/>
              <a:gd name="connsiteX72" fmla="*/ 142399 w 476250"/>
              <a:gd name="connsiteY72" fmla="*/ 461486 h 466725"/>
              <a:gd name="connsiteX73" fmla="*/ 149066 w 476250"/>
              <a:gd name="connsiteY73" fmla="*/ 468154 h 466725"/>
              <a:gd name="connsiteX74" fmla="*/ 153829 w 476250"/>
              <a:gd name="connsiteY74" fmla="*/ 468154 h 466725"/>
              <a:gd name="connsiteX75" fmla="*/ 160496 w 476250"/>
              <a:gd name="connsiteY75" fmla="*/ 461486 h 466725"/>
              <a:gd name="connsiteX76" fmla="*/ 160496 w 476250"/>
              <a:gd name="connsiteY76" fmla="*/ 404336 h 466725"/>
              <a:gd name="connsiteX77" fmla="*/ 185261 w 476250"/>
              <a:gd name="connsiteY77" fmla="*/ 404336 h 466725"/>
              <a:gd name="connsiteX78" fmla="*/ 185261 w 476250"/>
              <a:gd name="connsiteY78" fmla="*/ 461486 h 466725"/>
              <a:gd name="connsiteX79" fmla="*/ 191929 w 476250"/>
              <a:gd name="connsiteY79" fmla="*/ 468154 h 466725"/>
              <a:gd name="connsiteX80" fmla="*/ 196691 w 476250"/>
              <a:gd name="connsiteY80" fmla="*/ 468154 h 466725"/>
              <a:gd name="connsiteX81" fmla="*/ 203359 w 476250"/>
              <a:gd name="connsiteY81" fmla="*/ 461486 h 466725"/>
              <a:gd name="connsiteX82" fmla="*/ 203359 w 476250"/>
              <a:gd name="connsiteY82" fmla="*/ 404336 h 466725"/>
              <a:gd name="connsiteX83" fmla="*/ 228124 w 476250"/>
              <a:gd name="connsiteY83" fmla="*/ 404336 h 466725"/>
              <a:gd name="connsiteX84" fmla="*/ 228124 w 476250"/>
              <a:gd name="connsiteY84" fmla="*/ 461486 h 466725"/>
              <a:gd name="connsiteX85" fmla="*/ 234791 w 476250"/>
              <a:gd name="connsiteY85" fmla="*/ 468154 h 466725"/>
              <a:gd name="connsiteX86" fmla="*/ 239554 w 476250"/>
              <a:gd name="connsiteY86" fmla="*/ 468154 h 466725"/>
              <a:gd name="connsiteX87" fmla="*/ 246221 w 476250"/>
              <a:gd name="connsiteY87" fmla="*/ 461486 h 466725"/>
              <a:gd name="connsiteX88" fmla="*/ 246221 w 476250"/>
              <a:gd name="connsiteY88" fmla="*/ 404336 h 466725"/>
              <a:gd name="connsiteX89" fmla="*/ 270986 w 476250"/>
              <a:gd name="connsiteY89" fmla="*/ 404336 h 466725"/>
              <a:gd name="connsiteX90" fmla="*/ 270986 w 476250"/>
              <a:gd name="connsiteY90" fmla="*/ 461486 h 466725"/>
              <a:gd name="connsiteX91" fmla="*/ 277654 w 476250"/>
              <a:gd name="connsiteY91" fmla="*/ 468154 h 466725"/>
              <a:gd name="connsiteX92" fmla="*/ 283369 w 476250"/>
              <a:gd name="connsiteY92" fmla="*/ 468154 h 466725"/>
              <a:gd name="connsiteX93" fmla="*/ 290036 w 476250"/>
              <a:gd name="connsiteY93" fmla="*/ 461486 h 466725"/>
              <a:gd name="connsiteX94" fmla="*/ 290036 w 476250"/>
              <a:gd name="connsiteY94" fmla="*/ 404336 h 466725"/>
              <a:gd name="connsiteX95" fmla="*/ 314801 w 476250"/>
              <a:gd name="connsiteY95" fmla="*/ 404336 h 466725"/>
              <a:gd name="connsiteX96" fmla="*/ 314801 w 476250"/>
              <a:gd name="connsiteY96" fmla="*/ 461486 h 466725"/>
              <a:gd name="connsiteX97" fmla="*/ 321469 w 476250"/>
              <a:gd name="connsiteY97" fmla="*/ 468154 h 466725"/>
              <a:gd name="connsiteX98" fmla="*/ 326231 w 476250"/>
              <a:gd name="connsiteY98" fmla="*/ 468154 h 466725"/>
              <a:gd name="connsiteX99" fmla="*/ 332899 w 476250"/>
              <a:gd name="connsiteY99" fmla="*/ 461486 h 466725"/>
              <a:gd name="connsiteX100" fmla="*/ 332899 w 476250"/>
              <a:gd name="connsiteY100" fmla="*/ 404336 h 466725"/>
              <a:gd name="connsiteX101" fmla="*/ 391001 w 476250"/>
              <a:gd name="connsiteY101" fmla="*/ 404336 h 466725"/>
              <a:gd name="connsiteX102" fmla="*/ 414814 w 476250"/>
              <a:gd name="connsiteY102" fmla="*/ 380524 h 466725"/>
              <a:gd name="connsiteX103" fmla="*/ 414814 w 476250"/>
              <a:gd name="connsiteY103" fmla="*/ 332899 h 466725"/>
              <a:gd name="connsiteX104" fmla="*/ 461486 w 476250"/>
              <a:gd name="connsiteY104" fmla="*/ 332899 h 466725"/>
              <a:gd name="connsiteX105" fmla="*/ 468154 w 476250"/>
              <a:gd name="connsiteY105" fmla="*/ 326231 h 466725"/>
              <a:gd name="connsiteX106" fmla="*/ 468154 w 476250"/>
              <a:gd name="connsiteY106" fmla="*/ 321469 h 466725"/>
              <a:gd name="connsiteX107" fmla="*/ 461486 w 476250"/>
              <a:gd name="connsiteY107" fmla="*/ 314801 h 466725"/>
              <a:gd name="connsiteX108" fmla="*/ 414814 w 476250"/>
              <a:gd name="connsiteY108" fmla="*/ 314801 h 466725"/>
              <a:gd name="connsiteX109" fmla="*/ 414814 w 476250"/>
              <a:gd name="connsiteY109" fmla="*/ 290036 h 466725"/>
              <a:gd name="connsiteX110" fmla="*/ 461486 w 476250"/>
              <a:gd name="connsiteY110" fmla="*/ 290036 h 466725"/>
              <a:gd name="connsiteX111" fmla="*/ 468154 w 476250"/>
              <a:gd name="connsiteY111" fmla="*/ 283369 h 466725"/>
              <a:gd name="connsiteX112" fmla="*/ 468154 w 476250"/>
              <a:gd name="connsiteY112" fmla="*/ 278606 h 466725"/>
              <a:gd name="connsiteX113" fmla="*/ 461486 w 476250"/>
              <a:gd name="connsiteY113" fmla="*/ 271939 h 466725"/>
              <a:gd name="connsiteX114" fmla="*/ 414814 w 476250"/>
              <a:gd name="connsiteY114" fmla="*/ 271939 h 466725"/>
              <a:gd name="connsiteX115" fmla="*/ 414814 w 476250"/>
              <a:gd name="connsiteY115" fmla="*/ 247174 h 466725"/>
              <a:gd name="connsiteX116" fmla="*/ 461486 w 476250"/>
              <a:gd name="connsiteY116" fmla="*/ 247174 h 466725"/>
              <a:gd name="connsiteX117" fmla="*/ 468154 w 476250"/>
              <a:gd name="connsiteY117" fmla="*/ 240506 h 466725"/>
              <a:gd name="connsiteX118" fmla="*/ 468154 w 476250"/>
              <a:gd name="connsiteY118" fmla="*/ 235744 h 466725"/>
              <a:gd name="connsiteX119" fmla="*/ 461486 w 476250"/>
              <a:gd name="connsiteY119" fmla="*/ 229076 h 466725"/>
              <a:gd name="connsiteX120" fmla="*/ 414814 w 476250"/>
              <a:gd name="connsiteY120" fmla="*/ 229076 h 466725"/>
              <a:gd name="connsiteX121" fmla="*/ 414814 w 476250"/>
              <a:gd name="connsiteY121" fmla="*/ 204311 h 466725"/>
              <a:gd name="connsiteX122" fmla="*/ 461486 w 476250"/>
              <a:gd name="connsiteY122" fmla="*/ 204311 h 466725"/>
              <a:gd name="connsiteX123" fmla="*/ 468154 w 476250"/>
              <a:gd name="connsiteY123" fmla="*/ 197644 h 466725"/>
              <a:gd name="connsiteX124" fmla="*/ 468154 w 476250"/>
              <a:gd name="connsiteY124" fmla="*/ 192881 h 466725"/>
              <a:gd name="connsiteX125" fmla="*/ 461486 w 476250"/>
              <a:gd name="connsiteY125" fmla="*/ 186214 h 466725"/>
              <a:gd name="connsiteX126" fmla="*/ 414814 w 476250"/>
              <a:gd name="connsiteY126" fmla="*/ 186214 h 466725"/>
              <a:gd name="connsiteX127" fmla="*/ 414814 w 476250"/>
              <a:gd name="connsiteY127" fmla="*/ 161449 h 466725"/>
              <a:gd name="connsiteX128" fmla="*/ 462439 w 476250"/>
              <a:gd name="connsiteY128" fmla="*/ 161449 h 46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476250" h="466725">
                <a:moveTo>
                  <a:pt x="462439" y="160496"/>
                </a:moveTo>
                <a:cubicBezTo>
                  <a:pt x="466249" y="160496"/>
                  <a:pt x="469106" y="157639"/>
                  <a:pt x="469106" y="153829"/>
                </a:cubicBezTo>
                <a:lnTo>
                  <a:pt x="469106" y="149066"/>
                </a:lnTo>
                <a:cubicBezTo>
                  <a:pt x="469106" y="145256"/>
                  <a:pt x="466249" y="142399"/>
                  <a:pt x="462439" y="142399"/>
                </a:cubicBezTo>
                <a:lnTo>
                  <a:pt x="415766" y="142399"/>
                </a:lnTo>
                <a:lnTo>
                  <a:pt x="415766" y="93821"/>
                </a:lnTo>
                <a:cubicBezTo>
                  <a:pt x="415766" y="80486"/>
                  <a:pt x="405289" y="70009"/>
                  <a:pt x="391954" y="70009"/>
                </a:cubicBezTo>
                <a:lnTo>
                  <a:pt x="333851" y="70009"/>
                </a:lnTo>
                <a:lnTo>
                  <a:pt x="333851" y="13811"/>
                </a:lnTo>
                <a:cubicBezTo>
                  <a:pt x="333851" y="10001"/>
                  <a:pt x="330994" y="7144"/>
                  <a:pt x="327184" y="7144"/>
                </a:cubicBezTo>
                <a:lnTo>
                  <a:pt x="322421" y="7144"/>
                </a:lnTo>
                <a:cubicBezTo>
                  <a:pt x="318611" y="7144"/>
                  <a:pt x="315754" y="10001"/>
                  <a:pt x="315754" y="13811"/>
                </a:cubicBezTo>
                <a:lnTo>
                  <a:pt x="315754" y="70009"/>
                </a:lnTo>
                <a:lnTo>
                  <a:pt x="290989" y="70009"/>
                </a:lnTo>
                <a:lnTo>
                  <a:pt x="290989" y="13811"/>
                </a:lnTo>
                <a:cubicBezTo>
                  <a:pt x="290989" y="10001"/>
                  <a:pt x="287179" y="7144"/>
                  <a:pt x="283369" y="7144"/>
                </a:cubicBezTo>
                <a:lnTo>
                  <a:pt x="278606" y="7144"/>
                </a:lnTo>
                <a:cubicBezTo>
                  <a:pt x="274796" y="7144"/>
                  <a:pt x="271939" y="10001"/>
                  <a:pt x="271939" y="13811"/>
                </a:cubicBezTo>
                <a:lnTo>
                  <a:pt x="271939" y="70009"/>
                </a:lnTo>
                <a:lnTo>
                  <a:pt x="247174" y="70009"/>
                </a:lnTo>
                <a:lnTo>
                  <a:pt x="247174" y="13811"/>
                </a:lnTo>
                <a:cubicBezTo>
                  <a:pt x="247174" y="10001"/>
                  <a:pt x="244316" y="7144"/>
                  <a:pt x="240506" y="7144"/>
                </a:cubicBezTo>
                <a:lnTo>
                  <a:pt x="235744" y="7144"/>
                </a:lnTo>
                <a:cubicBezTo>
                  <a:pt x="231934" y="7144"/>
                  <a:pt x="229076" y="10001"/>
                  <a:pt x="229076" y="13811"/>
                </a:cubicBezTo>
                <a:lnTo>
                  <a:pt x="229076" y="70009"/>
                </a:lnTo>
                <a:lnTo>
                  <a:pt x="204311" y="70009"/>
                </a:lnTo>
                <a:lnTo>
                  <a:pt x="204311" y="13811"/>
                </a:lnTo>
                <a:cubicBezTo>
                  <a:pt x="204311" y="10001"/>
                  <a:pt x="201454" y="7144"/>
                  <a:pt x="197644" y="7144"/>
                </a:cubicBezTo>
                <a:lnTo>
                  <a:pt x="192881" y="7144"/>
                </a:lnTo>
                <a:cubicBezTo>
                  <a:pt x="189071" y="7144"/>
                  <a:pt x="186214" y="10001"/>
                  <a:pt x="186214" y="13811"/>
                </a:cubicBezTo>
                <a:lnTo>
                  <a:pt x="186214" y="70009"/>
                </a:lnTo>
                <a:lnTo>
                  <a:pt x="161449" y="70009"/>
                </a:lnTo>
                <a:lnTo>
                  <a:pt x="161449" y="13811"/>
                </a:lnTo>
                <a:cubicBezTo>
                  <a:pt x="161449" y="10001"/>
                  <a:pt x="158591" y="7144"/>
                  <a:pt x="154781" y="7144"/>
                </a:cubicBezTo>
                <a:lnTo>
                  <a:pt x="150019" y="7144"/>
                </a:lnTo>
                <a:cubicBezTo>
                  <a:pt x="146209" y="7144"/>
                  <a:pt x="143351" y="10001"/>
                  <a:pt x="143351" y="13811"/>
                </a:cubicBezTo>
                <a:lnTo>
                  <a:pt x="143351" y="70009"/>
                </a:lnTo>
                <a:lnTo>
                  <a:pt x="88106" y="70009"/>
                </a:lnTo>
                <a:cubicBezTo>
                  <a:pt x="74771" y="70009"/>
                  <a:pt x="64294" y="81439"/>
                  <a:pt x="64294" y="93821"/>
                </a:cubicBezTo>
                <a:lnTo>
                  <a:pt x="64294" y="142399"/>
                </a:lnTo>
                <a:lnTo>
                  <a:pt x="13811" y="142399"/>
                </a:lnTo>
                <a:cubicBezTo>
                  <a:pt x="10001" y="142399"/>
                  <a:pt x="7144" y="145256"/>
                  <a:pt x="7144" y="149066"/>
                </a:cubicBezTo>
                <a:lnTo>
                  <a:pt x="7144" y="153829"/>
                </a:lnTo>
                <a:cubicBezTo>
                  <a:pt x="7144" y="157639"/>
                  <a:pt x="10001" y="160496"/>
                  <a:pt x="13811" y="160496"/>
                </a:cubicBezTo>
                <a:lnTo>
                  <a:pt x="64294" y="160496"/>
                </a:lnTo>
                <a:lnTo>
                  <a:pt x="64294" y="185261"/>
                </a:lnTo>
                <a:lnTo>
                  <a:pt x="13811" y="185261"/>
                </a:lnTo>
                <a:cubicBezTo>
                  <a:pt x="10001" y="185261"/>
                  <a:pt x="7144" y="188119"/>
                  <a:pt x="7144" y="191929"/>
                </a:cubicBezTo>
                <a:lnTo>
                  <a:pt x="7144" y="196691"/>
                </a:lnTo>
                <a:cubicBezTo>
                  <a:pt x="7144" y="200501"/>
                  <a:pt x="10001" y="203359"/>
                  <a:pt x="13811" y="203359"/>
                </a:cubicBezTo>
                <a:lnTo>
                  <a:pt x="64294" y="203359"/>
                </a:lnTo>
                <a:lnTo>
                  <a:pt x="64294" y="228124"/>
                </a:lnTo>
                <a:lnTo>
                  <a:pt x="13811" y="228124"/>
                </a:lnTo>
                <a:cubicBezTo>
                  <a:pt x="10001" y="229076"/>
                  <a:pt x="7144" y="231934"/>
                  <a:pt x="7144" y="235744"/>
                </a:cubicBezTo>
                <a:lnTo>
                  <a:pt x="7144" y="240506"/>
                </a:lnTo>
                <a:cubicBezTo>
                  <a:pt x="7144" y="244316"/>
                  <a:pt x="10001" y="247174"/>
                  <a:pt x="13811" y="247174"/>
                </a:cubicBezTo>
                <a:lnTo>
                  <a:pt x="64294" y="247174"/>
                </a:lnTo>
                <a:lnTo>
                  <a:pt x="64294" y="271939"/>
                </a:lnTo>
                <a:lnTo>
                  <a:pt x="13811" y="271939"/>
                </a:lnTo>
                <a:cubicBezTo>
                  <a:pt x="10001" y="271939"/>
                  <a:pt x="7144" y="274796"/>
                  <a:pt x="7144" y="278606"/>
                </a:cubicBezTo>
                <a:lnTo>
                  <a:pt x="7144" y="283369"/>
                </a:lnTo>
                <a:cubicBezTo>
                  <a:pt x="7144" y="287179"/>
                  <a:pt x="10001" y="290036"/>
                  <a:pt x="13811" y="290036"/>
                </a:cubicBezTo>
                <a:lnTo>
                  <a:pt x="64294" y="290036"/>
                </a:lnTo>
                <a:lnTo>
                  <a:pt x="64294" y="314801"/>
                </a:lnTo>
                <a:lnTo>
                  <a:pt x="13811" y="314801"/>
                </a:lnTo>
                <a:cubicBezTo>
                  <a:pt x="10001" y="314801"/>
                  <a:pt x="7144" y="317659"/>
                  <a:pt x="7144" y="321469"/>
                </a:cubicBezTo>
                <a:lnTo>
                  <a:pt x="7144" y="326231"/>
                </a:lnTo>
                <a:cubicBezTo>
                  <a:pt x="7144" y="330041"/>
                  <a:pt x="10001" y="332899"/>
                  <a:pt x="13811" y="332899"/>
                </a:cubicBezTo>
                <a:lnTo>
                  <a:pt x="64294" y="332899"/>
                </a:lnTo>
                <a:lnTo>
                  <a:pt x="64294" y="380524"/>
                </a:lnTo>
                <a:cubicBezTo>
                  <a:pt x="64294" y="393859"/>
                  <a:pt x="74771" y="404336"/>
                  <a:pt x="88106" y="404336"/>
                </a:cubicBezTo>
                <a:lnTo>
                  <a:pt x="142399" y="404336"/>
                </a:lnTo>
                <a:lnTo>
                  <a:pt x="142399" y="461486"/>
                </a:lnTo>
                <a:cubicBezTo>
                  <a:pt x="142399" y="465296"/>
                  <a:pt x="145256" y="468154"/>
                  <a:pt x="149066" y="468154"/>
                </a:cubicBezTo>
                <a:lnTo>
                  <a:pt x="153829" y="468154"/>
                </a:lnTo>
                <a:cubicBezTo>
                  <a:pt x="157639" y="468154"/>
                  <a:pt x="160496" y="465296"/>
                  <a:pt x="160496" y="461486"/>
                </a:cubicBezTo>
                <a:lnTo>
                  <a:pt x="160496" y="404336"/>
                </a:lnTo>
                <a:lnTo>
                  <a:pt x="185261" y="404336"/>
                </a:lnTo>
                <a:lnTo>
                  <a:pt x="185261" y="461486"/>
                </a:lnTo>
                <a:cubicBezTo>
                  <a:pt x="185261" y="465296"/>
                  <a:pt x="188119" y="468154"/>
                  <a:pt x="191929" y="468154"/>
                </a:cubicBezTo>
                <a:lnTo>
                  <a:pt x="196691" y="468154"/>
                </a:lnTo>
                <a:cubicBezTo>
                  <a:pt x="200501" y="468154"/>
                  <a:pt x="203359" y="465296"/>
                  <a:pt x="203359" y="461486"/>
                </a:cubicBezTo>
                <a:lnTo>
                  <a:pt x="203359" y="404336"/>
                </a:lnTo>
                <a:lnTo>
                  <a:pt x="228124" y="404336"/>
                </a:lnTo>
                <a:lnTo>
                  <a:pt x="228124" y="461486"/>
                </a:lnTo>
                <a:cubicBezTo>
                  <a:pt x="228124" y="465296"/>
                  <a:pt x="230981" y="468154"/>
                  <a:pt x="234791" y="468154"/>
                </a:cubicBezTo>
                <a:lnTo>
                  <a:pt x="239554" y="468154"/>
                </a:lnTo>
                <a:cubicBezTo>
                  <a:pt x="243364" y="468154"/>
                  <a:pt x="246221" y="465296"/>
                  <a:pt x="246221" y="461486"/>
                </a:cubicBezTo>
                <a:lnTo>
                  <a:pt x="246221" y="404336"/>
                </a:lnTo>
                <a:lnTo>
                  <a:pt x="270986" y="404336"/>
                </a:lnTo>
                <a:lnTo>
                  <a:pt x="270986" y="461486"/>
                </a:lnTo>
                <a:cubicBezTo>
                  <a:pt x="270986" y="465296"/>
                  <a:pt x="273844" y="468154"/>
                  <a:pt x="277654" y="468154"/>
                </a:cubicBezTo>
                <a:lnTo>
                  <a:pt x="283369" y="468154"/>
                </a:lnTo>
                <a:cubicBezTo>
                  <a:pt x="287179" y="468154"/>
                  <a:pt x="290036" y="465296"/>
                  <a:pt x="290036" y="461486"/>
                </a:cubicBezTo>
                <a:lnTo>
                  <a:pt x="290036" y="404336"/>
                </a:lnTo>
                <a:lnTo>
                  <a:pt x="314801" y="404336"/>
                </a:lnTo>
                <a:lnTo>
                  <a:pt x="314801" y="461486"/>
                </a:lnTo>
                <a:cubicBezTo>
                  <a:pt x="314801" y="465296"/>
                  <a:pt x="317659" y="468154"/>
                  <a:pt x="321469" y="468154"/>
                </a:cubicBezTo>
                <a:lnTo>
                  <a:pt x="326231" y="468154"/>
                </a:lnTo>
                <a:cubicBezTo>
                  <a:pt x="330041" y="468154"/>
                  <a:pt x="332899" y="465296"/>
                  <a:pt x="332899" y="461486"/>
                </a:cubicBezTo>
                <a:lnTo>
                  <a:pt x="332899" y="404336"/>
                </a:lnTo>
                <a:lnTo>
                  <a:pt x="391001" y="404336"/>
                </a:lnTo>
                <a:cubicBezTo>
                  <a:pt x="404336" y="404336"/>
                  <a:pt x="414814" y="393859"/>
                  <a:pt x="414814" y="380524"/>
                </a:cubicBezTo>
                <a:lnTo>
                  <a:pt x="414814" y="332899"/>
                </a:lnTo>
                <a:lnTo>
                  <a:pt x="461486" y="332899"/>
                </a:lnTo>
                <a:cubicBezTo>
                  <a:pt x="465296" y="332899"/>
                  <a:pt x="468154" y="330041"/>
                  <a:pt x="468154" y="326231"/>
                </a:cubicBezTo>
                <a:lnTo>
                  <a:pt x="468154" y="321469"/>
                </a:lnTo>
                <a:cubicBezTo>
                  <a:pt x="468154" y="317659"/>
                  <a:pt x="465296" y="314801"/>
                  <a:pt x="461486" y="314801"/>
                </a:cubicBezTo>
                <a:lnTo>
                  <a:pt x="414814" y="314801"/>
                </a:lnTo>
                <a:lnTo>
                  <a:pt x="414814" y="290036"/>
                </a:lnTo>
                <a:lnTo>
                  <a:pt x="461486" y="290036"/>
                </a:lnTo>
                <a:cubicBezTo>
                  <a:pt x="465296" y="290036"/>
                  <a:pt x="468154" y="287179"/>
                  <a:pt x="468154" y="283369"/>
                </a:cubicBezTo>
                <a:lnTo>
                  <a:pt x="468154" y="278606"/>
                </a:lnTo>
                <a:cubicBezTo>
                  <a:pt x="468154" y="274796"/>
                  <a:pt x="465296" y="271939"/>
                  <a:pt x="461486" y="271939"/>
                </a:cubicBezTo>
                <a:lnTo>
                  <a:pt x="414814" y="271939"/>
                </a:lnTo>
                <a:lnTo>
                  <a:pt x="414814" y="247174"/>
                </a:lnTo>
                <a:lnTo>
                  <a:pt x="461486" y="247174"/>
                </a:lnTo>
                <a:cubicBezTo>
                  <a:pt x="465296" y="247174"/>
                  <a:pt x="468154" y="244316"/>
                  <a:pt x="468154" y="240506"/>
                </a:cubicBezTo>
                <a:lnTo>
                  <a:pt x="468154" y="235744"/>
                </a:lnTo>
                <a:cubicBezTo>
                  <a:pt x="468154" y="231934"/>
                  <a:pt x="465296" y="229076"/>
                  <a:pt x="461486" y="229076"/>
                </a:cubicBezTo>
                <a:lnTo>
                  <a:pt x="414814" y="229076"/>
                </a:lnTo>
                <a:lnTo>
                  <a:pt x="414814" y="204311"/>
                </a:lnTo>
                <a:lnTo>
                  <a:pt x="461486" y="204311"/>
                </a:lnTo>
                <a:cubicBezTo>
                  <a:pt x="465296" y="204311"/>
                  <a:pt x="468154" y="201454"/>
                  <a:pt x="468154" y="197644"/>
                </a:cubicBezTo>
                <a:lnTo>
                  <a:pt x="468154" y="192881"/>
                </a:lnTo>
                <a:cubicBezTo>
                  <a:pt x="468154" y="189071"/>
                  <a:pt x="465296" y="186214"/>
                  <a:pt x="461486" y="186214"/>
                </a:cubicBezTo>
                <a:lnTo>
                  <a:pt x="414814" y="186214"/>
                </a:lnTo>
                <a:lnTo>
                  <a:pt x="414814" y="161449"/>
                </a:lnTo>
                <a:lnTo>
                  <a:pt x="462439" y="16144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6150010-A241-40AE-B693-6CCF2FC60A07}"/>
              </a:ext>
            </a:extLst>
          </p:cNvPr>
          <p:cNvSpPr/>
          <p:nvPr/>
        </p:nvSpPr>
        <p:spPr>
          <a:xfrm flipH="1">
            <a:off x="8610310" y="1968456"/>
            <a:ext cx="216118" cy="21611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97161C5-F4E8-4DC9-8CE1-BC5029AB46B7}"/>
              </a:ext>
            </a:extLst>
          </p:cNvPr>
          <p:cNvSpPr/>
          <p:nvPr/>
        </p:nvSpPr>
        <p:spPr>
          <a:xfrm flipH="1">
            <a:off x="6349815" y="1825365"/>
            <a:ext cx="549613" cy="54961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558286B-5527-4B35-AD4F-3B7BF4A5A272}"/>
              </a:ext>
            </a:extLst>
          </p:cNvPr>
          <p:cNvGrpSpPr/>
          <p:nvPr/>
        </p:nvGrpSpPr>
        <p:grpSpPr>
          <a:xfrm flipH="1">
            <a:off x="379366" y="1575001"/>
            <a:ext cx="5824367" cy="1099356"/>
            <a:chOff x="4716014" y="1639851"/>
            <a:chExt cx="3888434" cy="109887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3AFE997-4902-4F36-8E03-42657E90924A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892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300" b="0" i="0" kern="1200" dirty="0" err="1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Flutter</a:t>
              </a:r>
              <a:r>
                <a:rPr lang="es-ES" sz="1300" b="0" i="0" kern="1200" dirty="0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 permite crear aplicaciones para múltiples plataformas a partir de una sola base de código, incluyendo iOS, Android, web y próximamente también aplicaciones de escritorio (Windows, macOS y Linux). Esto ahorra tiempo y esfuerzo en el desarrollo y mantenimiento de aplicaciones para diferentes sistemas operativos.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5B7BB3-476B-4EFA-8B0B-AB3B5B24BC30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29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300" b="1" i="0" kern="1200" dirty="0">
                  <a:solidFill>
                    <a:schemeClr val="tx1"/>
                  </a:solidFill>
                  <a:effectLst/>
                  <a:latin typeface="+mj-lt"/>
                </a:rPr>
                <a:t>Desarrollo multiplataforma</a:t>
              </a:r>
              <a:endParaRPr lang="ko-KR" alt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10779195-C1F9-46F6-BBB0-AC6619C7A224}"/>
              </a:ext>
            </a:extLst>
          </p:cNvPr>
          <p:cNvSpPr/>
          <p:nvPr/>
        </p:nvSpPr>
        <p:spPr>
          <a:xfrm flipH="1">
            <a:off x="5514881" y="4387677"/>
            <a:ext cx="549613" cy="5496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76F4CD0-08EC-4375-826C-A9E7EA1B4C50}"/>
              </a:ext>
            </a:extLst>
          </p:cNvPr>
          <p:cNvSpPr/>
          <p:nvPr/>
        </p:nvSpPr>
        <p:spPr>
          <a:xfrm flipH="1">
            <a:off x="6473642" y="5497857"/>
            <a:ext cx="549613" cy="54961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D80F9A0-6C85-4B37-922B-5F9E59754C20}"/>
              </a:ext>
            </a:extLst>
          </p:cNvPr>
          <p:cNvSpPr/>
          <p:nvPr/>
        </p:nvSpPr>
        <p:spPr>
          <a:xfrm flipH="1">
            <a:off x="5654120" y="3140538"/>
            <a:ext cx="549613" cy="5496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0DE418A-BE67-47E6-B938-DB1AF1EA6305}"/>
              </a:ext>
            </a:extLst>
          </p:cNvPr>
          <p:cNvGrpSpPr/>
          <p:nvPr/>
        </p:nvGrpSpPr>
        <p:grpSpPr>
          <a:xfrm flipH="1">
            <a:off x="442866" y="2981053"/>
            <a:ext cx="5115066" cy="1099356"/>
            <a:chOff x="4716014" y="1639851"/>
            <a:chExt cx="3888434" cy="109887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FC5EFCE-8887-4312-927C-7BC025F77D72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892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300" b="0" i="0" kern="1200" dirty="0" err="1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Flutter</a:t>
              </a:r>
              <a:r>
                <a:rPr lang="es-ES" sz="1300" b="0" i="0" kern="1200" dirty="0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 utiliza un sistema de widgets personalizables y altamente flexibles que permiten diseñar interfaces de usuario atractivas y adaptables. Puedes crear widgets personalizados o personalizar los widgets incorporados para cumplir con tus necesidades de diseño.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207761B-348A-4E99-AD22-F60950E443B8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29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300" b="1" dirty="0">
                  <a:latin typeface="+mj-lt"/>
                </a:rPr>
                <a:t>Widgets </a:t>
              </a:r>
              <a:r>
                <a:rPr lang="en-US" altLang="ko-KR" sz="1300" b="1" dirty="0" err="1">
                  <a:latin typeface="+mj-lt"/>
                </a:rPr>
                <a:t>personalizables</a:t>
              </a:r>
              <a:endParaRPr lang="en-US" altLang="ko-KR" sz="1300" b="1" dirty="0">
                <a:latin typeface="+mj-lt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3F7420-411B-4017-AB11-E0327A39854D}"/>
              </a:ext>
            </a:extLst>
          </p:cNvPr>
          <p:cNvGrpSpPr/>
          <p:nvPr/>
        </p:nvGrpSpPr>
        <p:grpSpPr>
          <a:xfrm flipH="1">
            <a:off x="469900" y="4328001"/>
            <a:ext cx="5000149" cy="899301"/>
            <a:chOff x="4716014" y="1639851"/>
            <a:chExt cx="3888434" cy="89891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18E92E9-560F-4644-A5A8-8450CC8A59B2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692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300" b="0" i="0" kern="1200" dirty="0" err="1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Flutter</a:t>
              </a:r>
              <a:r>
                <a:rPr lang="es-ES" sz="1300" b="0" i="0" kern="1200" dirty="0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 utiliza el motor gráfico </a:t>
              </a:r>
              <a:r>
                <a:rPr lang="es-ES" sz="1300" b="0" i="0" kern="1200" dirty="0" err="1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Skia</a:t>
              </a:r>
              <a:r>
                <a:rPr lang="es-ES" sz="1300" b="0" i="0" kern="1200" dirty="0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, </a:t>
              </a:r>
              <a:r>
                <a:rPr lang="es-ES" sz="1300" b="0" i="0" kern="1200" dirty="0" err="1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Flutter</a:t>
              </a:r>
              <a:r>
                <a:rPr lang="es-ES" sz="1300" b="0" i="0" kern="1200" dirty="0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 utiliza la compilación en código nativo (AOT) para generar código altamente optimizado, lo que mejora la velocidad de ejecución de la aplicación.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2367A6D-04E0-4AA2-A36A-2E7DEDD21AA0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29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300" b="1" dirty="0" err="1">
                  <a:latin typeface="+mj-lt"/>
                </a:rPr>
                <a:t>Rendimiento</a:t>
              </a:r>
              <a:r>
                <a:rPr lang="en-US" altLang="ko-KR" sz="1300" b="1" dirty="0">
                  <a:latin typeface="+mj-lt"/>
                </a:rPr>
                <a:t> de </a:t>
              </a:r>
              <a:r>
                <a:rPr lang="en-US" altLang="ko-KR" sz="1300" b="1" dirty="0" err="1">
                  <a:latin typeface="+mj-lt"/>
                </a:rPr>
                <a:t>alta</a:t>
              </a:r>
              <a:r>
                <a:rPr lang="en-US" altLang="ko-KR" sz="1300" b="1" dirty="0">
                  <a:latin typeface="+mj-lt"/>
                </a:rPr>
                <a:t> </a:t>
              </a:r>
              <a:r>
                <a:rPr lang="en-US" altLang="ko-KR" sz="1300" b="1" dirty="0" err="1">
                  <a:latin typeface="+mj-lt"/>
                </a:rPr>
                <a:t>calidad</a:t>
              </a:r>
              <a:endParaRPr lang="en-US" altLang="ko-KR" sz="1300" b="1" dirty="0">
                <a:latin typeface="+mj-lt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C08EB5F7-2BF1-425F-9FE0-4DB072808ACC}"/>
              </a:ext>
            </a:extLst>
          </p:cNvPr>
          <p:cNvSpPr/>
          <p:nvPr/>
        </p:nvSpPr>
        <p:spPr>
          <a:xfrm flipH="1">
            <a:off x="7472818" y="3295854"/>
            <a:ext cx="216118" cy="2161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331C00F-62C0-4B7A-B4A2-51E59FC7DBFF}"/>
              </a:ext>
            </a:extLst>
          </p:cNvPr>
          <p:cNvSpPr/>
          <p:nvPr/>
        </p:nvSpPr>
        <p:spPr>
          <a:xfrm flipH="1">
            <a:off x="8610310" y="5640948"/>
            <a:ext cx="216118" cy="21611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1074C65-F3DF-4063-B704-263954B9D92F}"/>
              </a:ext>
            </a:extLst>
          </p:cNvPr>
          <p:cNvCxnSpPr>
            <a:cxnSpLocks/>
          </p:cNvCxnSpPr>
          <p:nvPr/>
        </p:nvCxnSpPr>
        <p:spPr>
          <a:xfrm flipH="1">
            <a:off x="7214446" y="2076563"/>
            <a:ext cx="108047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3120593-EBA9-4085-A4BE-56CE63874ED2}"/>
              </a:ext>
            </a:extLst>
          </p:cNvPr>
          <p:cNvCxnSpPr>
            <a:cxnSpLocks/>
          </p:cNvCxnSpPr>
          <p:nvPr/>
        </p:nvCxnSpPr>
        <p:spPr>
          <a:xfrm flipH="1">
            <a:off x="6352070" y="3391736"/>
            <a:ext cx="108047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1F5839-AE34-4983-95D5-6D9987EDC886}"/>
              </a:ext>
            </a:extLst>
          </p:cNvPr>
          <p:cNvCxnSpPr>
            <a:cxnSpLocks/>
          </p:cNvCxnSpPr>
          <p:nvPr/>
        </p:nvCxnSpPr>
        <p:spPr>
          <a:xfrm flipH="1">
            <a:off x="6350104" y="4662484"/>
            <a:ext cx="108047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D0D08D4-C9F6-43C9-A062-3C4424A925CA}"/>
              </a:ext>
            </a:extLst>
          </p:cNvPr>
          <p:cNvCxnSpPr>
            <a:cxnSpLocks/>
          </p:cNvCxnSpPr>
          <p:nvPr/>
        </p:nvCxnSpPr>
        <p:spPr>
          <a:xfrm flipH="1">
            <a:off x="7276360" y="5749055"/>
            <a:ext cx="108047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arallelogram 30">
            <a:extLst>
              <a:ext uri="{FF2B5EF4-FFF2-40B4-BE49-F238E27FC236}">
                <a16:creationId xmlns:a16="http://schemas.microsoft.com/office/drawing/2014/main" id="{CD034086-CB97-4A4D-919F-480F7EB8564D}"/>
              </a:ext>
            </a:extLst>
          </p:cNvPr>
          <p:cNvSpPr/>
          <p:nvPr/>
        </p:nvSpPr>
        <p:spPr>
          <a:xfrm>
            <a:off x="6589058" y="5628122"/>
            <a:ext cx="292786" cy="29351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00" dirty="0">
              <a:latin typeface="+mj-lt"/>
            </a:endParaRPr>
          </a:p>
        </p:txBody>
      </p:sp>
      <p:sp>
        <p:nvSpPr>
          <p:cNvPr id="38" name="Block Arc 25">
            <a:extLst>
              <a:ext uri="{FF2B5EF4-FFF2-40B4-BE49-F238E27FC236}">
                <a16:creationId xmlns:a16="http://schemas.microsoft.com/office/drawing/2014/main" id="{E6F50AF1-DAB1-4DF1-859C-EE3DE78CDEE2}"/>
              </a:ext>
            </a:extLst>
          </p:cNvPr>
          <p:cNvSpPr>
            <a:spLocks noChangeAspect="1"/>
          </p:cNvSpPr>
          <p:nvPr/>
        </p:nvSpPr>
        <p:spPr>
          <a:xfrm flipH="1">
            <a:off x="5664458" y="4482410"/>
            <a:ext cx="236253" cy="341315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00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BF0CC7E-9F1A-424F-A105-D8D4D3FB3088}"/>
              </a:ext>
            </a:extLst>
          </p:cNvPr>
          <p:cNvGrpSpPr/>
          <p:nvPr/>
        </p:nvGrpSpPr>
        <p:grpSpPr>
          <a:xfrm>
            <a:off x="10122602" y="3390900"/>
            <a:ext cx="534724" cy="533693"/>
            <a:chOff x="7167947" y="1624190"/>
            <a:chExt cx="2677920" cy="2672764"/>
          </a:xfrm>
          <a:solidFill>
            <a:schemeClr val="bg1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1671213-3D5C-49D1-A8DC-4812370AEC83}"/>
                </a:ext>
              </a:extLst>
            </p:cNvPr>
            <p:cNvSpPr/>
            <p:nvPr/>
          </p:nvSpPr>
          <p:spPr>
            <a:xfrm>
              <a:off x="7167947" y="1624190"/>
              <a:ext cx="2677920" cy="2672764"/>
            </a:xfrm>
            <a:custGeom>
              <a:avLst/>
              <a:gdLst>
                <a:gd name="connsiteX0" fmla="*/ 2538684 w 2677922"/>
                <a:gd name="connsiteY0" fmla="*/ 1897505 h 2672762"/>
                <a:gd name="connsiteX1" fmla="*/ 2456643 w 2677922"/>
                <a:gd name="connsiteY1" fmla="*/ 1879446 h 2672762"/>
                <a:gd name="connsiteX2" fmla="*/ 2389566 w 2677922"/>
                <a:gd name="connsiteY2" fmla="*/ 1863966 h 2672762"/>
                <a:gd name="connsiteX3" fmla="*/ 2354479 w 2677922"/>
                <a:gd name="connsiteY3" fmla="*/ 1874802 h 2672762"/>
                <a:gd name="connsiteX4" fmla="*/ 2312170 w 2677922"/>
                <a:gd name="connsiteY4" fmla="*/ 1950651 h 2672762"/>
                <a:gd name="connsiteX5" fmla="*/ 2322489 w 2677922"/>
                <a:gd name="connsiteY5" fmla="*/ 1983157 h 2672762"/>
                <a:gd name="connsiteX6" fmla="*/ 2412785 w 2677922"/>
                <a:gd name="connsiteY6" fmla="*/ 2080161 h 2672762"/>
                <a:gd name="connsiteX7" fmla="*/ 2418461 w 2677922"/>
                <a:gd name="connsiteY7" fmla="*/ 2146722 h 2672762"/>
                <a:gd name="connsiteX8" fmla="*/ 2414849 w 2677922"/>
                <a:gd name="connsiteY8" fmla="*/ 2151882 h 2672762"/>
                <a:gd name="connsiteX9" fmla="*/ 2324037 w 2677922"/>
                <a:gd name="connsiteY9" fmla="*/ 2174585 h 2672762"/>
                <a:gd name="connsiteX10" fmla="*/ 2219294 w 2677922"/>
                <a:gd name="connsiteY10" fmla="*/ 2118859 h 2672762"/>
                <a:gd name="connsiteX11" fmla="*/ 2178531 w 2677922"/>
                <a:gd name="connsiteY11" fmla="*/ 2120407 h 2672762"/>
                <a:gd name="connsiteX12" fmla="*/ 2125386 w 2677922"/>
                <a:gd name="connsiteY12" fmla="*/ 2172521 h 2672762"/>
                <a:gd name="connsiteX13" fmla="*/ 2122806 w 2677922"/>
                <a:gd name="connsiteY13" fmla="*/ 2217411 h 2672762"/>
                <a:gd name="connsiteX14" fmla="*/ 2184723 w 2677922"/>
                <a:gd name="connsiteY14" fmla="*/ 2334538 h 2672762"/>
                <a:gd name="connsiteX15" fmla="*/ 2174404 w 2677922"/>
                <a:gd name="connsiteY15" fmla="*/ 2395423 h 2672762"/>
                <a:gd name="connsiteX16" fmla="*/ 2164084 w 2677922"/>
                <a:gd name="connsiteY16" fmla="*/ 2404711 h 2672762"/>
                <a:gd name="connsiteX17" fmla="*/ 2075336 w 2677922"/>
                <a:gd name="connsiteY17" fmla="*/ 2401615 h 2672762"/>
                <a:gd name="connsiteX18" fmla="*/ 1988652 w 2677922"/>
                <a:gd name="connsiteY18" fmla="*/ 2320606 h 2672762"/>
                <a:gd name="connsiteX19" fmla="*/ 1944277 w 2677922"/>
                <a:gd name="connsiteY19" fmla="*/ 2311835 h 2672762"/>
                <a:gd name="connsiteX20" fmla="*/ 1883392 w 2677922"/>
                <a:gd name="connsiteY20" fmla="*/ 2346405 h 2672762"/>
                <a:gd name="connsiteX21" fmla="*/ 1868429 w 2677922"/>
                <a:gd name="connsiteY21" fmla="*/ 2391811 h 2672762"/>
                <a:gd name="connsiteX22" fmla="*/ 1899388 w 2677922"/>
                <a:gd name="connsiteY22" fmla="*/ 2526997 h 2672762"/>
                <a:gd name="connsiteX23" fmla="*/ 1879264 w 2677922"/>
                <a:gd name="connsiteY23" fmla="*/ 2571887 h 2672762"/>
                <a:gd name="connsiteX24" fmla="*/ 1841082 w 2677922"/>
                <a:gd name="connsiteY24" fmla="*/ 2588915 h 2672762"/>
                <a:gd name="connsiteX25" fmla="*/ 1782777 w 2677922"/>
                <a:gd name="connsiteY25" fmla="*/ 2568276 h 2672762"/>
                <a:gd name="connsiteX26" fmla="*/ 1715184 w 2677922"/>
                <a:gd name="connsiteY26" fmla="*/ 2459404 h 2672762"/>
                <a:gd name="connsiteX27" fmla="*/ 1664618 w 2677922"/>
                <a:gd name="connsiteY27" fmla="*/ 2435669 h 2672762"/>
                <a:gd name="connsiteX28" fmla="*/ 1610440 w 2677922"/>
                <a:gd name="connsiteY28" fmla="*/ 2450117 h 2672762"/>
                <a:gd name="connsiteX29" fmla="*/ 1577418 w 2677922"/>
                <a:gd name="connsiteY29" fmla="*/ 2495007 h 2672762"/>
                <a:gd name="connsiteX30" fmla="*/ 1573806 w 2677922"/>
                <a:gd name="connsiteY30" fmla="*/ 2616777 h 2672762"/>
                <a:gd name="connsiteX31" fmla="*/ 1526852 w 2677922"/>
                <a:gd name="connsiteY31" fmla="*/ 2672503 h 2672762"/>
                <a:gd name="connsiteX32" fmla="*/ 1497441 w 2677922"/>
                <a:gd name="connsiteY32" fmla="*/ 2676115 h 2672762"/>
                <a:gd name="connsiteX33" fmla="*/ 1449972 w 2677922"/>
                <a:gd name="connsiteY33" fmla="*/ 2644124 h 2672762"/>
                <a:gd name="connsiteX34" fmla="*/ 1410241 w 2677922"/>
                <a:gd name="connsiteY34" fmla="*/ 2514614 h 2672762"/>
                <a:gd name="connsiteX35" fmla="*/ 1373091 w 2677922"/>
                <a:gd name="connsiteY35" fmla="*/ 2482623 h 2672762"/>
                <a:gd name="connsiteX36" fmla="*/ 1304982 w 2677922"/>
                <a:gd name="connsiteY36" fmla="*/ 2483139 h 2672762"/>
                <a:gd name="connsiteX37" fmla="*/ 1271959 w 2677922"/>
                <a:gd name="connsiteY37" fmla="*/ 2511518 h 2672762"/>
                <a:gd name="connsiteX38" fmla="*/ 1234293 w 2677922"/>
                <a:gd name="connsiteY38" fmla="*/ 2633805 h 2672762"/>
                <a:gd name="connsiteX39" fmla="*/ 1170828 w 2677922"/>
                <a:gd name="connsiteY39" fmla="*/ 2674567 h 2672762"/>
                <a:gd name="connsiteX40" fmla="*/ 1106847 w 2677922"/>
                <a:gd name="connsiteY40" fmla="*/ 2602330 h 2672762"/>
                <a:gd name="connsiteX41" fmla="*/ 1103751 w 2677922"/>
                <a:gd name="connsiteY41" fmla="*/ 2491395 h 2672762"/>
                <a:gd name="connsiteX42" fmla="*/ 1080532 w 2677922"/>
                <a:gd name="connsiteY42" fmla="*/ 2454244 h 2672762"/>
                <a:gd name="connsiteX43" fmla="*/ 1005199 w 2677922"/>
                <a:gd name="connsiteY43" fmla="*/ 2435153 h 2672762"/>
                <a:gd name="connsiteX44" fmla="*/ 969080 w 2677922"/>
                <a:gd name="connsiteY44" fmla="*/ 2454244 h 2672762"/>
                <a:gd name="connsiteX45" fmla="*/ 900456 w 2677922"/>
                <a:gd name="connsiteY45" fmla="*/ 2564148 h 2672762"/>
                <a:gd name="connsiteX46" fmla="*/ 836474 w 2677922"/>
                <a:gd name="connsiteY46" fmla="*/ 2587367 h 2672762"/>
                <a:gd name="connsiteX47" fmla="*/ 831830 w 2677922"/>
                <a:gd name="connsiteY47" fmla="*/ 2585819 h 2672762"/>
                <a:gd name="connsiteX48" fmla="*/ 785392 w 2677922"/>
                <a:gd name="connsiteY48" fmla="*/ 2504810 h 2672762"/>
                <a:gd name="connsiteX49" fmla="*/ 811707 w 2677922"/>
                <a:gd name="connsiteY49" fmla="*/ 2390779 h 2672762"/>
                <a:gd name="connsiteX50" fmla="*/ 794680 w 2677922"/>
                <a:gd name="connsiteY50" fmla="*/ 2344341 h 2672762"/>
                <a:gd name="connsiteX51" fmla="*/ 739470 w 2677922"/>
                <a:gd name="connsiteY51" fmla="*/ 2312351 h 2672762"/>
                <a:gd name="connsiteX52" fmla="*/ 689421 w 2677922"/>
                <a:gd name="connsiteY52" fmla="*/ 2321638 h 2672762"/>
                <a:gd name="connsiteX53" fmla="*/ 596029 w 2677922"/>
                <a:gd name="connsiteY53" fmla="*/ 2408838 h 2672762"/>
                <a:gd name="connsiteX54" fmla="*/ 530500 w 2677922"/>
                <a:gd name="connsiteY54" fmla="*/ 2415030 h 2672762"/>
                <a:gd name="connsiteX55" fmla="*/ 521212 w 2677922"/>
                <a:gd name="connsiteY55" fmla="*/ 2408838 h 2672762"/>
                <a:gd name="connsiteX56" fmla="*/ 500573 w 2677922"/>
                <a:gd name="connsiteY56" fmla="*/ 2322670 h 2672762"/>
                <a:gd name="connsiteX57" fmla="*/ 556298 w 2677922"/>
                <a:gd name="connsiteY57" fmla="*/ 2217927 h 2672762"/>
                <a:gd name="connsiteX58" fmla="*/ 552171 w 2677922"/>
                <a:gd name="connsiteY58" fmla="*/ 2168909 h 2672762"/>
                <a:gd name="connsiteX59" fmla="*/ 505733 w 2677922"/>
                <a:gd name="connsiteY59" fmla="*/ 2122987 h 2672762"/>
                <a:gd name="connsiteX60" fmla="*/ 457747 w 2677922"/>
                <a:gd name="connsiteY60" fmla="*/ 2119375 h 2672762"/>
                <a:gd name="connsiteX61" fmla="*/ 341652 w 2677922"/>
                <a:gd name="connsiteY61" fmla="*/ 2180777 h 2672762"/>
                <a:gd name="connsiteX62" fmla="*/ 278187 w 2677922"/>
                <a:gd name="connsiteY62" fmla="*/ 2168909 h 2672762"/>
                <a:gd name="connsiteX63" fmla="*/ 274059 w 2677922"/>
                <a:gd name="connsiteY63" fmla="*/ 2164265 h 2672762"/>
                <a:gd name="connsiteX64" fmla="*/ 276639 w 2677922"/>
                <a:gd name="connsiteY64" fmla="*/ 2069325 h 2672762"/>
                <a:gd name="connsiteX65" fmla="*/ 354551 w 2677922"/>
                <a:gd name="connsiteY65" fmla="*/ 1986253 h 2672762"/>
                <a:gd name="connsiteX66" fmla="*/ 363839 w 2677922"/>
                <a:gd name="connsiteY66" fmla="*/ 1940847 h 2672762"/>
                <a:gd name="connsiteX67" fmla="*/ 328237 w 2677922"/>
                <a:gd name="connsiteY67" fmla="*/ 1878930 h 2672762"/>
                <a:gd name="connsiteX68" fmla="*/ 283347 w 2677922"/>
                <a:gd name="connsiteY68" fmla="*/ 1866030 h 2672762"/>
                <a:gd name="connsiteX69" fmla="*/ 170864 w 2677922"/>
                <a:gd name="connsiteY69" fmla="*/ 1891829 h 2672762"/>
                <a:gd name="connsiteX70" fmla="*/ 155900 w 2677922"/>
                <a:gd name="connsiteY70" fmla="*/ 1895441 h 2672762"/>
                <a:gd name="connsiteX71" fmla="*/ 100175 w 2677922"/>
                <a:gd name="connsiteY71" fmla="*/ 1868094 h 2672762"/>
                <a:gd name="connsiteX72" fmla="*/ 87275 w 2677922"/>
                <a:gd name="connsiteY72" fmla="*/ 1838168 h 2672762"/>
                <a:gd name="connsiteX73" fmla="*/ 107915 w 2677922"/>
                <a:gd name="connsiteY73" fmla="*/ 1779862 h 2672762"/>
                <a:gd name="connsiteX74" fmla="*/ 213690 w 2677922"/>
                <a:gd name="connsiteY74" fmla="*/ 1713817 h 2672762"/>
                <a:gd name="connsiteX75" fmla="*/ 238972 w 2677922"/>
                <a:gd name="connsiteY75" fmla="*/ 1654480 h 2672762"/>
                <a:gd name="connsiteX76" fmla="*/ 222977 w 2677922"/>
                <a:gd name="connsiteY76" fmla="*/ 1600818 h 2672762"/>
                <a:gd name="connsiteX77" fmla="*/ 184279 w 2677922"/>
                <a:gd name="connsiteY77" fmla="*/ 1575019 h 2672762"/>
                <a:gd name="connsiteX78" fmla="*/ 59413 w 2677922"/>
                <a:gd name="connsiteY78" fmla="*/ 1571407 h 2672762"/>
                <a:gd name="connsiteX79" fmla="*/ 3687 w 2677922"/>
                <a:gd name="connsiteY79" fmla="*/ 1524453 h 2672762"/>
                <a:gd name="connsiteX80" fmla="*/ 1623 w 2677922"/>
                <a:gd name="connsiteY80" fmla="*/ 1513618 h 2672762"/>
                <a:gd name="connsiteX81" fmla="*/ 48577 w 2677922"/>
                <a:gd name="connsiteY81" fmla="*/ 1442413 h 2672762"/>
                <a:gd name="connsiteX82" fmla="*/ 160544 w 2677922"/>
                <a:gd name="connsiteY82" fmla="*/ 1408358 h 2672762"/>
                <a:gd name="connsiteX83" fmla="*/ 194083 w 2677922"/>
                <a:gd name="connsiteY83" fmla="*/ 1370692 h 2672762"/>
                <a:gd name="connsiteX84" fmla="*/ 192534 w 2677922"/>
                <a:gd name="connsiteY84" fmla="*/ 1298971 h 2672762"/>
                <a:gd name="connsiteX85" fmla="*/ 166220 w 2677922"/>
                <a:gd name="connsiteY85" fmla="*/ 1269560 h 2672762"/>
                <a:gd name="connsiteX86" fmla="*/ 47029 w 2677922"/>
                <a:gd name="connsiteY86" fmla="*/ 1232926 h 2672762"/>
                <a:gd name="connsiteX87" fmla="*/ 1623 w 2677922"/>
                <a:gd name="connsiteY87" fmla="*/ 1166881 h 2672762"/>
                <a:gd name="connsiteX88" fmla="*/ 6267 w 2677922"/>
                <a:gd name="connsiteY88" fmla="*/ 1139534 h 2672762"/>
                <a:gd name="connsiteX89" fmla="*/ 49093 w 2677922"/>
                <a:gd name="connsiteY89" fmla="*/ 1105480 h 2672762"/>
                <a:gd name="connsiteX90" fmla="*/ 164672 w 2677922"/>
                <a:gd name="connsiteY90" fmla="*/ 1101868 h 2672762"/>
                <a:gd name="connsiteX91" fmla="*/ 181699 w 2677922"/>
                <a:gd name="connsiteY91" fmla="*/ 1101352 h 2672762"/>
                <a:gd name="connsiteX92" fmla="*/ 227621 w 2677922"/>
                <a:gd name="connsiteY92" fmla="*/ 1065233 h 2672762"/>
                <a:gd name="connsiteX93" fmla="*/ 241036 w 2677922"/>
                <a:gd name="connsiteY93" fmla="*/ 1014152 h 2672762"/>
                <a:gd name="connsiteX94" fmla="*/ 219366 w 2677922"/>
                <a:gd name="connsiteY94" fmla="*/ 965650 h 2672762"/>
                <a:gd name="connsiteX95" fmla="*/ 113590 w 2677922"/>
                <a:gd name="connsiteY95" fmla="*/ 899605 h 2672762"/>
                <a:gd name="connsiteX96" fmla="*/ 89855 w 2677922"/>
                <a:gd name="connsiteY96" fmla="*/ 832012 h 2672762"/>
                <a:gd name="connsiteX97" fmla="*/ 104818 w 2677922"/>
                <a:gd name="connsiteY97" fmla="*/ 799505 h 2672762"/>
                <a:gd name="connsiteX98" fmla="*/ 151256 w 2677922"/>
                <a:gd name="connsiteY98" fmla="*/ 779898 h 2672762"/>
                <a:gd name="connsiteX99" fmla="*/ 283347 w 2677922"/>
                <a:gd name="connsiteY99" fmla="*/ 810341 h 2672762"/>
                <a:gd name="connsiteX100" fmla="*/ 331332 w 2677922"/>
                <a:gd name="connsiteY100" fmla="*/ 794345 h 2672762"/>
                <a:gd name="connsiteX101" fmla="*/ 363839 w 2677922"/>
                <a:gd name="connsiteY101" fmla="*/ 737588 h 2672762"/>
                <a:gd name="connsiteX102" fmla="*/ 354551 w 2677922"/>
                <a:gd name="connsiteY102" fmla="*/ 689086 h 2672762"/>
                <a:gd name="connsiteX103" fmla="*/ 266835 w 2677922"/>
                <a:gd name="connsiteY103" fmla="*/ 595694 h 2672762"/>
                <a:gd name="connsiteX104" fmla="*/ 261675 w 2677922"/>
                <a:gd name="connsiteY104" fmla="*/ 529133 h 2672762"/>
                <a:gd name="connsiteX105" fmla="*/ 270447 w 2677922"/>
                <a:gd name="connsiteY105" fmla="*/ 516233 h 2672762"/>
                <a:gd name="connsiteX106" fmla="*/ 349907 w 2677922"/>
                <a:gd name="connsiteY106" fmla="*/ 498690 h 2672762"/>
                <a:gd name="connsiteX107" fmla="*/ 457231 w 2677922"/>
                <a:gd name="connsiteY107" fmla="*/ 555964 h 2672762"/>
                <a:gd name="connsiteX108" fmla="*/ 507797 w 2677922"/>
                <a:gd name="connsiteY108" fmla="*/ 551320 h 2672762"/>
                <a:gd name="connsiteX109" fmla="*/ 551139 w 2677922"/>
                <a:gd name="connsiteY109" fmla="*/ 508494 h 2672762"/>
                <a:gd name="connsiteX110" fmla="*/ 556815 w 2677922"/>
                <a:gd name="connsiteY110" fmla="*/ 456896 h 2672762"/>
                <a:gd name="connsiteX111" fmla="*/ 494381 w 2677922"/>
                <a:gd name="connsiteY111" fmla="*/ 339769 h 2672762"/>
                <a:gd name="connsiteX112" fmla="*/ 505217 w 2677922"/>
                <a:gd name="connsiteY112" fmla="*/ 280432 h 2672762"/>
                <a:gd name="connsiteX113" fmla="*/ 537723 w 2677922"/>
                <a:gd name="connsiteY113" fmla="*/ 256181 h 2672762"/>
                <a:gd name="connsiteX114" fmla="*/ 590353 w 2677922"/>
                <a:gd name="connsiteY114" fmla="*/ 261857 h 2672762"/>
                <a:gd name="connsiteX115" fmla="*/ 679617 w 2677922"/>
                <a:gd name="connsiteY115" fmla="*/ 344929 h 2672762"/>
                <a:gd name="connsiteX116" fmla="*/ 754950 w 2677922"/>
                <a:gd name="connsiteY116" fmla="*/ 355765 h 2672762"/>
                <a:gd name="connsiteX117" fmla="*/ 797260 w 2677922"/>
                <a:gd name="connsiteY117" fmla="*/ 329450 h 2672762"/>
                <a:gd name="connsiteX118" fmla="*/ 811707 w 2677922"/>
                <a:gd name="connsiteY118" fmla="*/ 285076 h 2672762"/>
                <a:gd name="connsiteX119" fmla="*/ 781781 w 2677922"/>
                <a:gd name="connsiteY119" fmla="*/ 156081 h 2672762"/>
                <a:gd name="connsiteX120" fmla="*/ 807064 w 2677922"/>
                <a:gd name="connsiteY120" fmla="*/ 100872 h 2672762"/>
                <a:gd name="connsiteX121" fmla="*/ 841634 w 2677922"/>
                <a:gd name="connsiteY121" fmla="*/ 86424 h 2672762"/>
                <a:gd name="connsiteX122" fmla="*/ 896328 w 2677922"/>
                <a:gd name="connsiteY122" fmla="*/ 106031 h 2672762"/>
                <a:gd name="connsiteX123" fmla="*/ 965469 w 2677922"/>
                <a:gd name="connsiteY123" fmla="*/ 217483 h 2672762"/>
                <a:gd name="connsiteX124" fmla="*/ 1013455 w 2677922"/>
                <a:gd name="connsiteY124" fmla="*/ 240702 h 2672762"/>
                <a:gd name="connsiteX125" fmla="*/ 1077952 w 2677922"/>
                <a:gd name="connsiteY125" fmla="*/ 222642 h 2672762"/>
                <a:gd name="connsiteX126" fmla="*/ 1101687 w 2677922"/>
                <a:gd name="connsiteY126" fmla="*/ 188072 h 2672762"/>
                <a:gd name="connsiteX127" fmla="*/ 1106847 w 2677922"/>
                <a:gd name="connsiteY127" fmla="*/ 53918 h 2672762"/>
                <a:gd name="connsiteX128" fmla="*/ 1145029 w 2677922"/>
                <a:gd name="connsiteY128" fmla="*/ 4900 h 2672762"/>
                <a:gd name="connsiteX129" fmla="*/ 1158960 w 2677922"/>
                <a:gd name="connsiteY129" fmla="*/ 1804 h 2672762"/>
                <a:gd name="connsiteX130" fmla="*/ 1235841 w 2677922"/>
                <a:gd name="connsiteY130" fmla="*/ 48758 h 2672762"/>
                <a:gd name="connsiteX131" fmla="*/ 1269895 w 2677922"/>
                <a:gd name="connsiteY131" fmla="*/ 162273 h 2672762"/>
                <a:gd name="connsiteX132" fmla="*/ 1303434 w 2677922"/>
                <a:gd name="connsiteY132" fmla="*/ 192716 h 2672762"/>
                <a:gd name="connsiteX133" fmla="*/ 1376702 w 2677922"/>
                <a:gd name="connsiteY133" fmla="*/ 192716 h 2672762"/>
                <a:gd name="connsiteX134" fmla="*/ 1409209 w 2677922"/>
                <a:gd name="connsiteY134" fmla="*/ 163305 h 2672762"/>
                <a:gd name="connsiteX135" fmla="*/ 1447392 w 2677922"/>
                <a:gd name="connsiteY135" fmla="*/ 37922 h 2672762"/>
                <a:gd name="connsiteX136" fmla="*/ 1499505 w 2677922"/>
                <a:gd name="connsiteY136" fmla="*/ 256 h 2672762"/>
                <a:gd name="connsiteX137" fmla="*/ 1513436 w 2677922"/>
                <a:gd name="connsiteY137" fmla="*/ 772 h 2672762"/>
                <a:gd name="connsiteX138" fmla="*/ 1573290 w 2677922"/>
                <a:gd name="connsiteY138" fmla="*/ 65269 h 2672762"/>
                <a:gd name="connsiteX139" fmla="*/ 1576902 w 2677922"/>
                <a:gd name="connsiteY139" fmla="*/ 185492 h 2672762"/>
                <a:gd name="connsiteX140" fmla="*/ 1598057 w 2677922"/>
                <a:gd name="connsiteY140" fmla="*/ 220578 h 2672762"/>
                <a:gd name="connsiteX141" fmla="*/ 1674422 w 2677922"/>
                <a:gd name="connsiteY141" fmla="*/ 240702 h 2672762"/>
                <a:gd name="connsiteX142" fmla="*/ 1710540 w 2677922"/>
                <a:gd name="connsiteY142" fmla="*/ 221610 h 2672762"/>
                <a:gd name="connsiteX143" fmla="*/ 1779165 w 2677922"/>
                <a:gd name="connsiteY143" fmla="*/ 111707 h 2672762"/>
                <a:gd name="connsiteX144" fmla="*/ 1845726 w 2677922"/>
                <a:gd name="connsiteY144" fmla="*/ 88488 h 2672762"/>
                <a:gd name="connsiteX145" fmla="*/ 1857594 w 2677922"/>
                <a:gd name="connsiteY145" fmla="*/ 92616 h 2672762"/>
                <a:gd name="connsiteX146" fmla="*/ 1895260 w 2677922"/>
                <a:gd name="connsiteY146" fmla="*/ 166401 h 2672762"/>
                <a:gd name="connsiteX147" fmla="*/ 1868429 w 2677922"/>
                <a:gd name="connsiteY147" fmla="*/ 281980 h 2672762"/>
                <a:gd name="connsiteX148" fmla="*/ 1887004 w 2677922"/>
                <a:gd name="connsiteY148" fmla="*/ 332030 h 2672762"/>
                <a:gd name="connsiteX149" fmla="*/ 1946857 w 2677922"/>
                <a:gd name="connsiteY149" fmla="*/ 365052 h 2672762"/>
                <a:gd name="connsiteX150" fmla="*/ 1986588 w 2677922"/>
                <a:gd name="connsiteY150" fmla="*/ 355765 h 2672762"/>
                <a:gd name="connsiteX151" fmla="*/ 2081528 w 2677922"/>
                <a:gd name="connsiteY151" fmla="*/ 267532 h 2672762"/>
                <a:gd name="connsiteX152" fmla="*/ 2151701 w 2677922"/>
                <a:gd name="connsiteY152" fmla="*/ 261857 h 2672762"/>
                <a:gd name="connsiteX153" fmla="*/ 2155312 w 2677922"/>
                <a:gd name="connsiteY153" fmla="*/ 264437 h 2672762"/>
                <a:gd name="connsiteX154" fmla="*/ 2177500 w 2677922"/>
                <a:gd name="connsiteY154" fmla="*/ 353701 h 2672762"/>
                <a:gd name="connsiteX155" fmla="*/ 2122290 w 2677922"/>
                <a:gd name="connsiteY155" fmla="*/ 456896 h 2672762"/>
                <a:gd name="connsiteX156" fmla="*/ 2126934 w 2677922"/>
                <a:gd name="connsiteY156" fmla="*/ 505914 h 2672762"/>
                <a:gd name="connsiteX157" fmla="*/ 2173372 w 2677922"/>
                <a:gd name="connsiteY157" fmla="*/ 551836 h 2672762"/>
                <a:gd name="connsiteX158" fmla="*/ 2219810 w 2677922"/>
                <a:gd name="connsiteY158" fmla="*/ 555964 h 2672762"/>
                <a:gd name="connsiteX159" fmla="*/ 2336937 w 2677922"/>
                <a:gd name="connsiteY159" fmla="*/ 494046 h 2672762"/>
                <a:gd name="connsiteX160" fmla="*/ 2400917 w 2677922"/>
                <a:gd name="connsiteY160" fmla="*/ 507462 h 2672762"/>
                <a:gd name="connsiteX161" fmla="*/ 2420525 w 2677922"/>
                <a:gd name="connsiteY161" fmla="*/ 533777 h 2672762"/>
                <a:gd name="connsiteX162" fmla="*/ 2415365 w 2677922"/>
                <a:gd name="connsiteY162" fmla="*/ 591566 h 2672762"/>
                <a:gd name="connsiteX163" fmla="*/ 2321973 w 2677922"/>
                <a:gd name="connsiteY163" fmla="*/ 692182 h 2672762"/>
                <a:gd name="connsiteX164" fmla="*/ 2313718 w 2677922"/>
                <a:gd name="connsiteY164" fmla="*/ 733460 h 2672762"/>
                <a:gd name="connsiteX165" fmla="*/ 2349320 w 2677922"/>
                <a:gd name="connsiteY165" fmla="*/ 795377 h 2672762"/>
                <a:gd name="connsiteX166" fmla="*/ 2394726 w 2677922"/>
                <a:gd name="connsiteY166" fmla="*/ 810341 h 2672762"/>
                <a:gd name="connsiteX167" fmla="*/ 2526816 w 2677922"/>
                <a:gd name="connsiteY167" fmla="*/ 780414 h 2672762"/>
                <a:gd name="connsiteX168" fmla="*/ 2575834 w 2677922"/>
                <a:gd name="connsiteY168" fmla="*/ 803117 h 2672762"/>
                <a:gd name="connsiteX169" fmla="*/ 2591313 w 2677922"/>
                <a:gd name="connsiteY169" fmla="*/ 838719 h 2672762"/>
                <a:gd name="connsiteX170" fmla="*/ 2570158 w 2677922"/>
                <a:gd name="connsiteY170" fmla="*/ 896509 h 2672762"/>
                <a:gd name="connsiteX171" fmla="*/ 2461287 w 2677922"/>
                <a:gd name="connsiteY171" fmla="*/ 964102 h 2672762"/>
                <a:gd name="connsiteX172" fmla="*/ 2438068 w 2677922"/>
                <a:gd name="connsiteY172" fmla="*/ 1014668 h 2672762"/>
                <a:gd name="connsiteX173" fmla="*/ 2454063 w 2677922"/>
                <a:gd name="connsiteY173" fmla="*/ 1073489 h 2672762"/>
                <a:gd name="connsiteX174" fmla="*/ 2492762 w 2677922"/>
                <a:gd name="connsiteY174" fmla="*/ 1100836 h 2672762"/>
                <a:gd name="connsiteX175" fmla="*/ 2628464 w 2677922"/>
                <a:gd name="connsiteY175" fmla="*/ 1105996 h 2672762"/>
                <a:gd name="connsiteX176" fmla="*/ 2672322 w 2677922"/>
                <a:gd name="connsiteY176" fmla="*/ 1140566 h 2672762"/>
                <a:gd name="connsiteX177" fmla="*/ 2677998 w 2677922"/>
                <a:gd name="connsiteY177" fmla="*/ 1182360 h 2672762"/>
                <a:gd name="connsiteX178" fmla="*/ 2644459 w 2677922"/>
                <a:gd name="connsiteY178" fmla="*/ 1229830 h 2672762"/>
                <a:gd name="connsiteX179" fmla="*/ 2522172 w 2677922"/>
                <a:gd name="connsiteY179" fmla="*/ 1267497 h 2672762"/>
                <a:gd name="connsiteX180" fmla="*/ 2483990 w 2677922"/>
                <a:gd name="connsiteY180" fmla="*/ 1315998 h 2672762"/>
                <a:gd name="connsiteX181" fmla="*/ 2486570 w 2677922"/>
                <a:gd name="connsiteY181" fmla="*/ 1379980 h 2672762"/>
                <a:gd name="connsiteX182" fmla="*/ 2512885 w 2677922"/>
                <a:gd name="connsiteY182" fmla="*/ 1407842 h 2672762"/>
                <a:gd name="connsiteX183" fmla="*/ 2641363 w 2677922"/>
                <a:gd name="connsiteY183" fmla="*/ 1447057 h 2672762"/>
                <a:gd name="connsiteX184" fmla="*/ 2677998 w 2677922"/>
                <a:gd name="connsiteY184" fmla="*/ 1498138 h 2672762"/>
                <a:gd name="connsiteX185" fmla="*/ 2677998 w 2677922"/>
                <a:gd name="connsiteY185" fmla="*/ 1507426 h 2672762"/>
                <a:gd name="connsiteX186" fmla="*/ 2611952 w 2677922"/>
                <a:gd name="connsiteY186" fmla="*/ 1572955 h 2672762"/>
                <a:gd name="connsiteX187" fmla="*/ 2490182 w 2677922"/>
                <a:gd name="connsiteY187" fmla="*/ 1576567 h 2672762"/>
                <a:gd name="connsiteX188" fmla="*/ 2457675 w 2677922"/>
                <a:gd name="connsiteY188" fmla="*/ 1596690 h 2672762"/>
                <a:gd name="connsiteX189" fmla="*/ 2437036 w 2677922"/>
                <a:gd name="connsiteY189" fmla="*/ 1673055 h 2672762"/>
                <a:gd name="connsiteX190" fmla="*/ 2457159 w 2677922"/>
                <a:gd name="connsiteY190" fmla="*/ 1710205 h 2672762"/>
                <a:gd name="connsiteX191" fmla="*/ 2564483 w 2677922"/>
                <a:gd name="connsiteY191" fmla="*/ 1777282 h 2672762"/>
                <a:gd name="connsiteX192" fmla="*/ 2588733 w 2677922"/>
                <a:gd name="connsiteY192" fmla="*/ 1845907 h 2672762"/>
                <a:gd name="connsiteX193" fmla="*/ 2571706 w 2677922"/>
                <a:gd name="connsiteY193" fmla="*/ 1880994 h 2672762"/>
                <a:gd name="connsiteX194" fmla="*/ 2538684 w 2677922"/>
                <a:gd name="connsiteY194" fmla="*/ 1897505 h 2672762"/>
                <a:gd name="connsiteX195" fmla="*/ 1338521 w 2677922"/>
                <a:gd name="connsiteY195" fmla="*/ 2312867 h 2672762"/>
                <a:gd name="connsiteX196" fmla="*/ 2316814 w 2677922"/>
                <a:gd name="connsiteY196" fmla="*/ 1335605 h 2672762"/>
                <a:gd name="connsiteX197" fmla="*/ 1340068 w 2677922"/>
                <a:gd name="connsiteY197" fmla="*/ 359376 h 2672762"/>
                <a:gd name="connsiteX198" fmla="*/ 361775 w 2677922"/>
                <a:gd name="connsiteY198" fmla="*/ 1331994 h 2672762"/>
                <a:gd name="connsiteX199" fmla="*/ 1338521 w 2677922"/>
                <a:gd name="connsiteY199" fmla="*/ 2312867 h 26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2677922" h="2672762">
                  <a:moveTo>
                    <a:pt x="2538684" y="1897505"/>
                  </a:moveTo>
                  <a:cubicBezTo>
                    <a:pt x="2511337" y="1891313"/>
                    <a:pt x="2483990" y="1885121"/>
                    <a:pt x="2456643" y="1879446"/>
                  </a:cubicBezTo>
                  <a:cubicBezTo>
                    <a:pt x="2434456" y="1874286"/>
                    <a:pt x="2411753" y="1869642"/>
                    <a:pt x="2389566" y="1863966"/>
                  </a:cubicBezTo>
                  <a:cubicBezTo>
                    <a:pt x="2375119" y="1860354"/>
                    <a:pt x="2363767" y="1864482"/>
                    <a:pt x="2354479" y="1874802"/>
                  </a:cubicBezTo>
                  <a:cubicBezTo>
                    <a:pt x="2335389" y="1896989"/>
                    <a:pt x="2320425" y="1922272"/>
                    <a:pt x="2312170" y="1950651"/>
                  </a:cubicBezTo>
                  <a:cubicBezTo>
                    <a:pt x="2308042" y="1964066"/>
                    <a:pt x="2314234" y="1973869"/>
                    <a:pt x="2322489" y="1983157"/>
                  </a:cubicBezTo>
                  <a:cubicBezTo>
                    <a:pt x="2352416" y="2015664"/>
                    <a:pt x="2382858" y="2048170"/>
                    <a:pt x="2412785" y="2080161"/>
                  </a:cubicBezTo>
                  <a:cubicBezTo>
                    <a:pt x="2435488" y="2104412"/>
                    <a:pt x="2436520" y="2118859"/>
                    <a:pt x="2418461" y="2146722"/>
                  </a:cubicBezTo>
                  <a:cubicBezTo>
                    <a:pt x="2417429" y="2148270"/>
                    <a:pt x="2416397" y="2150334"/>
                    <a:pt x="2414849" y="2151882"/>
                  </a:cubicBezTo>
                  <a:cubicBezTo>
                    <a:pt x="2380795" y="2197804"/>
                    <a:pt x="2365831" y="2198320"/>
                    <a:pt x="2324037" y="2174585"/>
                  </a:cubicBezTo>
                  <a:cubicBezTo>
                    <a:pt x="2289982" y="2154978"/>
                    <a:pt x="2253864" y="2137434"/>
                    <a:pt x="2219294" y="2118859"/>
                  </a:cubicBezTo>
                  <a:cubicBezTo>
                    <a:pt x="2204846" y="2111120"/>
                    <a:pt x="2191431" y="2111120"/>
                    <a:pt x="2178531" y="2120407"/>
                  </a:cubicBezTo>
                  <a:cubicBezTo>
                    <a:pt x="2157892" y="2134855"/>
                    <a:pt x="2140349" y="2152398"/>
                    <a:pt x="2125386" y="2172521"/>
                  </a:cubicBezTo>
                  <a:cubicBezTo>
                    <a:pt x="2114550" y="2186968"/>
                    <a:pt x="2114034" y="2201416"/>
                    <a:pt x="2122806" y="2217411"/>
                  </a:cubicBezTo>
                  <a:cubicBezTo>
                    <a:pt x="2143961" y="2256109"/>
                    <a:pt x="2164600" y="2295323"/>
                    <a:pt x="2184723" y="2334538"/>
                  </a:cubicBezTo>
                  <a:cubicBezTo>
                    <a:pt x="2198655" y="2361885"/>
                    <a:pt x="2196591" y="2374268"/>
                    <a:pt x="2174404" y="2395423"/>
                  </a:cubicBezTo>
                  <a:cubicBezTo>
                    <a:pt x="2170792" y="2398519"/>
                    <a:pt x="2167696" y="2402131"/>
                    <a:pt x="2164084" y="2404711"/>
                  </a:cubicBezTo>
                  <a:cubicBezTo>
                    <a:pt x="2131062" y="2428962"/>
                    <a:pt x="2114034" y="2440829"/>
                    <a:pt x="2075336" y="2401615"/>
                  </a:cubicBezTo>
                  <a:cubicBezTo>
                    <a:pt x="2047473" y="2373236"/>
                    <a:pt x="2017547" y="2347953"/>
                    <a:pt x="1988652" y="2320606"/>
                  </a:cubicBezTo>
                  <a:cubicBezTo>
                    <a:pt x="1975236" y="2307707"/>
                    <a:pt x="1960789" y="2305127"/>
                    <a:pt x="1944277" y="2311835"/>
                  </a:cubicBezTo>
                  <a:cubicBezTo>
                    <a:pt x="1922607" y="2320606"/>
                    <a:pt x="1901968" y="2331958"/>
                    <a:pt x="1883392" y="2346405"/>
                  </a:cubicBezTo>
                  <a:cubicBezTo>
                    <a:pt x="1867913" y="2358273"/>
                    <a:pt x="1863785" y="2373236"/>
                    <a:pt x="1868429" y="2391811"/>
                  </a:cubicBezTo>
                  <a:cubicBezTo>
                    <a:pt x="1879264" y="2436701"/>
                    <a:pt x="1889584" y="2482107"/>
                    <a:pt x="1899388" y="2526997"/>
                  </a:cubicBezTo>
                  <a:cubicBezTo>
                    <a:pt x="1903516" y="2546604"/>
                    <a:pt x="1896808" y="2561568"/>
                    <a:pt x="1879264" y="2571887"/>
                  </a:cubicBezTo>
                  <a:cubicBezTo>
                    <a:pt x="1867397" y="2579111"/>
                    <a:pt x="1854498" y="2584787"/>
                    <a:pt x="1841082" y="2588915"/>
                  </a:cubicBezTo>
                  <a:cubicBezTo>
                    <a:pt x="1813736" y="2597686"/>
                    <a:pt x="1798256" y="2592526"/>
                    <a:pt x="1782777" y="2568276"/>
                  </a:cubicBezTo>
                  <a:cubicBezTo>
                    <a:pt x="1760074" y="2532157"/>
                    <a:pt x="1736855" y="2496555"/>
                    <a:pt x="1715184" y="2459404"/>
                  </a:cubicBezTo>
                  <a:cubicBezTo>
                    <a:pt x="1703316" y="2439281"/>
                    <a:pt x="1687837" y="2431542"/>
                    <a:pt x="1664618" y="2435669"/>
                  </a:cubicBezTo>
                  <a:cubicBezTo>
                    <a:pt x="1646043" y="2439281"/>
                    <a:pt x="1627984" y="2443925"/>
                    <a:pt x="1610440" y="2450117"/>
                  </a:cubicBezTo>
                  <a:cubicBezTo>
                    <a:pt x="1586190" y="2458888"/>
                    <a:pt x="1578450" y="2469208"/>
                    <a:pt x="1577418" y="2495007"/>
                  </a:cubicBezTo>
                  <a:cubicBezTo>
                    <a:pt x="1575870" y="2535769"/>
                    <a:pt x="1574838" y="2576015"/>
                    <a:pt x="1573806" y="2616777"/>
                  </a:cubicBezTo>
                  <a:cubicBezTo>
                    <a:pt x="1572774" y="2653928"/>
                    <a:pt x="1563487" y="2665795"/>
                    <a:pt x="1526852" y="2672503"/>
                  </a:cubicBezTo>
                  <a:cubicBezTo>
                    <a:pt x="1517049" y="2674567"/>
                    <a:pt x="1507245" y="2675599"/>
                    <a:pt x="1497441" y="2676115"/>
                  </a:cubicBezTo>
                  <a:cubicBezTo>
                    <a:pt x="1473191" y="2677663"/>
                    <a:pt x="1457711" y="2667859"/>
                    <a:pt x="1449972" y="2644124"/>
                  </a:cubicBezTo>
                  <a:cubicBezTo>
                    <a:pt x="1436040" y="2600782"/>
                    <a:pt x="1422624" y="2557956"/>
                    <a:pt x="1410241" y="2514614"/>
                  </a:cubicBezTo>
                  <a:cubicBezTo>
                    <a:pt x="1404565" y="2495007"/>
                    <a:pt x="1392698" y="2485719"/>
                    <a:pt x="1373091" y="2482623"/>
                  </a:cubicBezTo>
                  <a:cubicBezTo>
                    <a:pt x="1350388" y="2479527"/>
                    <a:pt x="1327685" y="2479527"/>
                    <a:pt x="1304982" y="2483139"/>
                  </a:cubicBezTo>
                  <a:cubicBezTo>
                    <a:pt x="1287955" y="2485719"/>
                    <a:pt x="1277119" y="2494491"/>
                    <a:pt x="1271959" y="2511518"/>
                  </a:cubicBezTo>
                  <a:cubicBezTo>
                    <a:pt x="1260092" y="2552280"/>
                    <a:pt x="1247192" y="2593042"/>
                    <a:pt x="1234293" y="2633805"/>
                  </a:cubicBezTo>
                  <a:cubicBezTo>
                    <a:pt x="1222941" y="2670439"/>
                    <a:pt x="1208494" y="2679727"/>
                    <a:pt x="1170828" y="2674567"/>
                  </a:cubicBezTo>
                  <a:cubicBezTo>
                    <a:pt x="1114070" y="2666827"/>
                    <a:pt x="1107362" y="2659087"/>
                    <a:pt x="1106847" y="2602330"/>
                  </a:cubicBezTo>
                  <a:cubicBezTo>
                    <a:pt x="1106331" y="2565180"/>
                    <a:pt x="1104783" y="2528545"/>
                    <a:pt x="1103751" y="2491395"/>
                  </a:cubicBezTo>
                  <a:cubicBezTo>
                    <a:pt x="1103234" y="2474368"/>
                    <a:pt x="1096527" y="2460952"/>
                    <a:pt x="1080532" y="2454244"/>
                  </a:cubicBezTo>
                  <a:cubicBezTo>
                    <a:pt x="1056281" y="2443925"/>
                    <a:pt x="1031514" y="2436701"/>
                    <a:pt x="1005199" y="2435153"/>
                  </a:cubicBezTo>
                  <a:cubicBezTo>
                    <a:pt x="989203" y="2434121"/>
                    <a:pt x="977852" y="2440313"/>
                    <a:pt x="969080" y="2454244"/>
                  </a:cubicBezTo>
                  <a:cubicBezTo>
                    <a:pt x="946894" y="2491395"/>
                    <a:pt x="923159" y="2527513"/>
                    <a:pt x="900456" y="2564148"/>
                  </a:cubicBezTo>
                  <a:cubicBezTo>
                    <a:pt x="882396" y="2593042"/>
                    <a:pt x="868465" y="2598202"/>
                    <a:pt x="836474" y="2587367"/>
                  </a:cubicBezTo>
                  <a:cubicBezTo>
                    <a:pt x="834926" y="2586851"/>
                    <a:pt x="833379" y="2586335"/>
                    <a:pt x="831830" y="2585819"/>
                  </a:cubicBezTo>
                  <a:cubicBezTo>
                    <a:pt x="782297" y="2565696"/>
                    <a:pt x="772493" y="2554344"/>
                    <a:pt x="785392" y="2504810"/>
                  </a:cubicBezTo>
                  <a:cubicBezTo>
                    <a:pt x="795196" y="2467144"/>
                    <a:pt x="802420" y="2428962"/>
                    <a:pt x="811707" y="2390779"/>
                  </a:cubicBezTo>
                  <a:cubicBezTo>
                    <a:pt x="816351" y="2371172"/>
                    <a:pt x="811191" y="2356209"/>
                    <a:pt x="794680" y="2344341"/>
                  </a:cubicBezTo>
                  <a:cubicBezTo>
                    <a:pt x="777137" y="2331958"/>
                    <a:pt x="759078" y="2321122"/>
                    <a:pt x="739470" y="2312351"/>
                  </a:cubicBezTo>
                  <a:cubicBezTo>
                    <a:pt x="720895" y="2304095"/>
                    <a:pt x="704900" y="2307191"/>
                    <a:pt x="689421" y="2321638"/>
                  </a:cubicBezTo>
                  <a:cubicBezTo>
                    <a:pt x="658462" y="2351049"/>
                    <a:pt x="626988" y="2379944"/>
                    <a:pt x="596029" y="2408838"/>
                  </a:cubicBezTo>
                  <a:cubicBezTo>
                    <a:pt x="572810" y="2431026"/>
                    <a:pt x="557847" y="2432057"/>
                    <a:pt x="530500" y="2415030"/>
                  </a:cubicBezTo>
                  <a:cubicBezTo>
                    <a:pt x="527404" y="2412966"/>
                    <a:pt x="524308" y="2410902"/>
                    <a:pt x="521212" y="2408838"/>
                  </a:cubicBezTo>
                  <a:cubicBezTo>
                    <a:pt x="481482" y="2380460"/>
                    <a:pt x="477870" y="2365496"/>
                    <a:pt x="500573" y="2322670"/>
                  </a:cubicBezTo>
                  <a:cubicBezTo>
                    <a:pt x="519148" y="2287584"/>
                    <a:pt x="537207" y="2252497"/>
                    <a:pt x="556298" y="2217927"/>
                  </a:cubicBezTo>
                  <a:cubicBezTo>
                    <a:pt x="566102" y="2199868"/>
                    <a:pt x="564555" y="2184388"/>
                    <a:pt x="552171" y="2168909"/>
                  </a:cubicBezTo>
                  <a:cubicBezTo>
                    <a:pt x="538756" y="2151882"/>
                    <a:pt x="523276" y="2136402"/>
                    <a:pt x="505733" y="2122987"/>
                  </a:cubicBezTo>
                  <a:cubicBezTo>
                    <a:pt x="490254" y="2111120"/>
                    <a:pt x="474774" y="2110088"/>
                    <a:pt x="457747" y="2119375"/>
                  </a:cubicBezTo>
                  <a:cubicBezTo>
                    <a:pt x="419564" y="2140014"/>
                    <a:pt x="380866" y="2160653"/>
                    <a:pt x="341652" y="2180777"/>
                  </a:cubicBezTo>
                  <a:cubicBezTo>
                    <a:pt x="314305" y="2195224"/>
                    <a:pt x="298310" y="2191612"/>
                    <a:pt x="278187" y="2168909"/>
                  </a:cubicBezTo>
                  <a:cubicBezTo>
                    <a:pt x="276639" y="2167361"/>
                    <a:pt x="275607" y="2165813"/>
                    <a:pt x="274059" y="2164265"/>
                  </a:cubicBezTo>
                  <a:cubicBezTo>
                    <a:pt x="238456" y="2122987"/>
                    <a:pt x="238972" y="2108540"/>
                    <a:pt x="276639" y="2069325"/>
                  </a:cubicBezTo>
                  <a:cubicBezTo>
                    <a:pt x="302954" y="2041463"/>
                    <a:pt x="327721" y="2013084"/>
                    <a:pt x="354551" y="1986253"/>
                  </a:cubicBezTo>
                  <a:cubicBezTo>
                    <a:pt x="367967" y="1972322"/>
                    <a:pt x="370547" y="1957874"/>
                    <a:pt x="363839" y="1940847"/>
                  </a:cubicBezTo>
                  <a:cubicBezTo>
                    <a:pt x="355067" y="1918660"/>
                    <a:pt x="342684" y="1898021"/>
                    <a:pt x="328237" y="1878930"/>
                  </a:cubicBezTo>
                  <a:cubicBezTo>
                    <a:pt x="316369" y="1863450"/>
                    <a:pt x="300374" y="1861902"/>
                    <a:pt x="283347" y="1866030"/>
                  </a:cubicBezTo>
                  <a:cubicBezTo>
                    <a:pt x="245680" y="1874802"/>
                    <a:pt x="208530" y="1883573"/>
                    <a:pt x="170864" y="1891829"/>
                  </a:cubicBezTo>
                  <a:cubicBezTo>
                    <a:pt x="165704" y="1892861"/>
                    <a:pt x="160544" y="1894409"/>
                    <a:pt x="155900" y="1895441"/>
                  </a:cubicBezTo>
                  <a:cubicBezTo>
                    <a:pt x="127521" y="1900601"/>
                    <a:pt x="113074" y="1893893"/>
                    <a:pt x="100175" y="1868094"/>
                  </a:cubicBezTo>
                  <a:cubicBezTo>
                    <a:pt x="95531" y="1858291"/>
                    <a:pt x="90887" y="1848487"/>
                    <a:pt x="87275" y="1838168"/>
                  </a:cubicBezTo>
                  <a:cubicBezTo>
                    <a:pt x="77988" y="1810821"/>
                    <a:pt x="83147" y="1795341"/>
                    <a:pt x="107915" y="1779862"/>
                  </a:cubicBezTo>
                  <a:cubicBezTo>
                    <a:pt x="143001" y="1757675"/>
                    <a:pt x="178603" y="1735488"/>
                    <a:pt x="213690" y="1713817"/>
                  </a:cubicBezTo>
                  <a:cubicBezTo>
                    <a:pt x="241552" y="1696274"/>
                    <a:pt x="245680" y="1686470"/>
                    <a:pt x="238972" y="1654480"/>
                  </a:cubicBezTo>
                  <a:cubicBezTo>
                    <a:pt x="234845" y="1636420"/>
                    <a:pt x="230201" y="1617845"/>
                    <a:pt x="222977" y="1600818"/>
                  </a:cubicBezTo>
                  <a:cubicBezTo>
                    <a:pt x="215753" y="1583791"/>
                    <a:pt x="203370" y="1575535"/>
                    <a:pt x="184279" y="1575019"/>
                  </a:cubicBezTo>
                  <a:cubicBezTo>
                    <a:pt x="142485" y="1574503"/>
                    <a:pt x="101207" y="1572955"/>
                    <a:pt x="59413" y="1571407"/>
                  </a:cubicBezTo>
                  <a:cubicBezTo>
                    <a:pt x="21746" y="1570375"/>
                    <a:pt x="10395" y="1560572"/>
                    <a:pt x="3687" y="1524453"/>
                  </a:cubicBezTo>
                  <a:cubicBezTo>
                    <a:pt x="3171" y="1520841"/>
                    <a:pt x="2139" y="1517230"/>
                    <a:pt x="1623" y="1513618"/>
                  </a:cubicBezTo>
                  <a:cubicBezTo>
                    <a:pt x="-4053" y="1467696"/>
                    <a:pt x="3687" y="1455828"/>
                    <a:pt x="48577" y="1442413"/>
                  </a:cubicBezTo>
                  <a:cubicBezTo>
                    <a:pt x="85727" y="1431061"/>
                    <a:pt x="122877" y="1418678"/>
                    <a:pt x="160544" y="1408358"/>
                  </a:cubicBezTo>
                  <a:cubicBezTo>
                    <a:pt x="181183" y="1402683"/>
                    <a:pt x="192018" y="1390815"/>
                    <a:pt x="194083" y="1370692"/>
                  </a:cubicBezTo>
                  <a:cubicBezTo>
                    <a:pt x="196147" y="1346957"/>
                    <a:pt x="197178" y="1322706"/>
                    <a:pt x="192534" y="1298971"/>
                  </a:cubicBezTo>
                  <a:cubicBezTo>
                    <a:pt x="189954" y="1283492"/>
                    <a:pt x="181183" y="1274204"/>
                    <a:pt x="166220" y="1269560"/>
                  </a:cubicBezTo>
                  <a:cubicBezTo>
                    <a:pt x="126490" y="1257693"/>
                    <a:pt x="86759" y="1245310"/>
                    <a:pt x="47029" y="1232926"/>
                  </a:cubicBezTo>
                  <a:cubicBezTo>
                    <a:pt x="3687" y="1219511"/>
                    <a:pt x="-957" y="1212287"/>
                    <a:pt x="1623" y="1166881"/>
                  </a:cubicBezTo>
                  <a:cubicBezTo>
                    <a:pt x="2139" y="1157593"/>
                    <a:pt x="4203" y="1148306"/>
                    <a:pt x="6267" y="1139534"/>
                  </a:cubicBezTo>
                  <a:cubicBezTo>
                    <a:pt x="12459" y="1116831"/>
                    <a:pt x="25358" y="1106512"/>
                    <a:pt x="49093" y="1105480"/>
                  </a:cubicBezTo>
                  <a:cubicBezTo>
                    <a:pt x="87791" y="1103932"/>
                    <a:pt x="125974" y="1102900"/>
                    <a:pt x="164672" y="1101868"/>
                  </a:cubicBezTo>
                  <a:cubicBezTo>
                    <a:pt x="170348" y="1101868"/>
                    <a:pt x="176023" y="1101352"/>
                    <a:pt x="181699" y="1101352"/>
                  </a:cubicBezTo>
                  <a:cubicBezTo>
                    <a:pt x="207498" y="1102384"/>
                    <a:pt x="220913" y="1087936"/>
                    <a:pt x="227621" y="1065233"/>
                  </a:cubicBezTo>
                  <a:cubicBezTo>
                    <a:pt x="232781" y="1048206"/>
                    <a:pt x="237425" y="1031179"/>
                    <a:pt x="241036" y="1014152"/>
                  </a:cubicBezTo>
                  <a:cubicBezTo>
                    <a:pt x="245680" y="990417"/>
                    <a:pt x="240005" y="979065"/>
                    <a:pt x="219366" y="965650"/>
                  </a:cubicBezTo>
                  <a:cubicBezTo>
                    <a:pt x="184279" y="943463"/>
                    <a:pt x="148676" y="921276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210042" y="-3872"/>
                    <a:pt x="1222426" y="1804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2"/>
                    <a:pt x="2498437" y="942947"/>
                    <a:pt x="2461287" y="964102"/>
                  </a:cubicBezTo>
                  <a:cubicBezTo>
                    <a:pt x="2440132" y="976485"/>
                    <a:pt x="2434456" y="992997"/>
                    <a:pt x="2438068" y="1014668"/>
                  </a:cubicBezTo>
                  <a:cubicBezTo>
                    <a:pt x="2441164" y="1034791"/>
                    <a:pt x="2446840" y="1054398"/>
                    <a:pt x="2454063" y="1073489"/>
                  </a:cubicBezTo>
                  <a:cubicBezTo>
                    <a:pt x="2460771" y="1091032"/>
                    <a:pt x="2472638" y="1100320"/>
                    <a:pt x="2492762" y="1100836"/>
                  </a:cubicBezTo>
                  <a:cubicBezTo>
                    <a:pt x="2538168" y="1101352"/>
                    <a:pt x="2583058" y="1104448"/>
                    <a:pt x="2628464" y="1105996"/>
                  </a:cubicBezTo>
                  <a:cubicBezTo>
                    <a:pt x="2653230" y="1107028"/>
                    <a:pt x="2665614" y="1116831"/>
                    <a:pt x="2672322" y="1140566"/>
                  </a:cubicBezTo>
                  <a:cubicBezTo>
                    <a:pt x="2676449" y="1153982"/>
                    <a:pt x="2677998" y="1167913"/>
                    <a:pt x="2677998" y="1182360"/>
                  </a:cubicBezTo>
                  <a:cubicBezTo>
                    <a:pt x="2677998" y="1210223"/>
                    <a:pt x="2670258" y="1221575"/>
                    <a:pt x="2644459" y="1229830"/>
                  </a:cubicBezTo>
                  <a:cubicBezTo>
                    <a:pt x="2603697" y="1242730"/>
                    <a:pt x="2562934" y="1255113"/>
                    <a:pt x="2522172" y="1267497"/>
                  </a:cubicBezTo>
                  <a:cubicBezTo>
                    <a:pt x="2492762" y="1276268"/>
                    <a:pt x="2485022" y="1285556"/>
                    <a:pt x="2483990" y="1315998"/>
                  </a:cubicBezTo>
                  <a:cubicBezTo>
                    <a:pt x="2483474" y="1337153"/>
                    <a:pt x="2481926" y="1358824"/>
                    <a:pt x="2486570" y="1379980"/>
                  </a:cubicBezTo>
                  <a:cubicBezTo>
                    <a:pt x="2489666" y="1394427"/>
                    <a:pt x="2498437" y="1403199"/>
                    <a:pt x="2512885" y="1407842"/>
                  </a:cubicBezTo>
                  <a:cubicBezTo>
                    <a:pt x="2555711" y="1420742"/>
                    <a:pt x="2598537" y="1433641"/>
                    <a:pt x="2641363" y="1447057"/>
                  </a:cubicBezTo>
                  <a:cubicBezTo>
                    <a:pt x="2671290" y="1456344"/>
                    <a:pt x="2678514" y="1466664"/>
                    <a:pt x="2677998" y="1498138"/>
                  </a:cubicBezTo>
                  <a:cubicBezTo>
                    <a:pt x="2677998" y="1501234"/>
                    <a:pt x="2677998" y="1504330"/>
                    <a:pt x="2677998" y="1507426"/>
                  </a:cubicBezTo>
                  <a:cubicBezTo>
                    <a:pt x="2675934" y="1555928"/>
                    <a:pt x="2660454" y="1571407"/>
                    <a:pt x="2611952" y="1572955"/>
                  </a:cubicBezTo>
                  <a:cubicBezTo>
                    <a:pt x="2571190" y="1573987"/>
                    <a:pt x="2530944" y="1576051"/>
                    <a:pt x="2490182" y="1576567"/>
                  </a:cubicBezTo>
                  <a:cubicBezTo>
                    <a:pt x="2474702" y="1577083"/>
                    <a:pt x="2463867" y="1583791"/>
                    <a:pt x="2457675" y="1596690"/>
                  </a:cubicBezTo>
                  <a:cubicBezTo>
                    <a:pt x="2446324" y="1620941"/>
                    <a:pt x="2439100" y="1646224"/>
                    <a:pt x="2437036" y="1673055"/>
                  </a:cubicBezTo>
                  <a:cubicBezTo>
                    <a:pt x="2435488" y="1690082"/>
                    <a:pt x="2442712" y="1701434"/>
                    <a:pt x="2457159" y="1710205"/>
                  </a:cubicBezTo>
                  <a:cubicBezTo>
                    <a:pt x="2493278" y="1732392"/>
                    <a:pt x="2528880" y="1754579"/>
                    <a:pt x="2564483" y="1777282"/>
                  </a:cubicBezTo>
                  <a:cubicBezTo>
                    <a:pt x="2596989" y="1797405"/>
                    <a:pt x="2601117" y="1809789"/>
                    <a:pt x="2588733" y="1845907"/>
                  </a:cubicBezTo>
                  <a:cubicBezTo>
                    <a:pt x="2584606" y="1858291"/>
                    <a:pt x="2578930" y="1870158"/>
                    <a:pt x="2571706" y="1880994"/>
                  </a:cubicBezTo>
                  <a:cubicBezTo>
                    <a:pt x="2564998" y="1890797"/>
                    <a:pt x="2554163" y="1897505"/>
                    <a:pt x="2538684" y="1897505"/>
                  </a:cubicBezTo>
                  <a:close/>
                  <a:moveTo>
                    <a:pt x="1338521" y="2312867"/>
                  </a:moveTo>
                  <a:cubicBezTo>
                    <a:pt x="1869461" y="2314931"/>
                    <a:pt x="2317329" y="1887701"/>
                    <a:pt x="2316814" y="1335605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ubicBezTo>
                    <a:pt x="796228" y="358860"/>
                    <a:pt x="363839" y="794861"/>
                    <a:pt x="361775" y="1331994"/>
                  </a:cubicBezTo>
                  <a:cubicBezTo>
                    <a:pt x="359711" y="1882026"/>
                    <a:pt x="806032" y="2314415"/>
                    <a:pt x="1338521" y="2312867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632652F-53FB-4ED5-8573-10D0B9DDDCEB}"/>
                </a:ext>
              </a:extLst>
            </p:cNvPr>
            <p:cNvSpPr/>
            <p:nvPr/>
          </p:nvSpPr>
          <p:spPr>
            <a:xfrm>
              <a:off x="7628244" y="2084297"/>
              <a:ext cx="1757326" cy="1752551"/>
            </a:xfrm>
            <a:custGeom>
              <a:avLst/>
              <a:gdLst>
                <a:gd name="connsiteX0" fmla="*/ 30 w 1898796"/>
                <a:gd name="connsiteY0" fmla="*/ 947852 h 1893636"/>
                <a:gd name="connsiteX1" fmla="*/ 950461 w 1898796"/>
                <a:gd name="connsiteY1" fmla="*/ 2 h 1893636"/>
                <a:gd name="connsiteX2" fmla="*/ 1898827 w 1898796"/>
                <a:gd name="connsiteY2" fmla="*/ 950948 h 1893636"/>
                <a:gd name="connsiteX3" fmla="*/ 946849 w 1898796"/>
                <a:gd name="connsiteY3" fmla="*/ 1898283 h 1893636"/>
                <a:gd name="connsiteX4" fmla="*/ 30 w 1898796"/>
                <a:gd name="connsiteY4" fmla="*/ 947852 h 1893636"/>
                <a:gd name="connsiteX5" fmla="*/ 1187811 w 1898796"/>
                <a:gd name="connsiteY5" fmla="*/ 949916 h 1893636"/>
                <a:gd name="connsiteX6" fmla="*/ 949429 w 1898796"/>
                <a:gd name="connsiteY6" fmla="*/ 710503 h 1893636"/>
                <a:gd name="connsiteX7" fmla="*/ 710532 w 1898796"/>
                <a:gd name="connsiteY7" fmla="*/ 948368 h 1893636"/>
                <a:gd name="connsiteX8" fmla="*/ 948397 w 1898796"/>
                <a:gd name="connsiteY8" fmla="*/ 1188298 h 1893636"/>
                <a:gd name="connsiteX9" fmla="*/ 1187811 w 1898796"/>
                <a:gd name="connsiteY9" fmla="*/ 949916 h 189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796" h="1893636">
                  <a:moveTo>
                    <a:pt x="30" y="947852"/>
                  </a:moveTo>
                  <a:cubicBezTo>
                    <a:pt x="-3065" y="428263"/>
                    <a:pt x="426228" y="-1030"/>
                    <a:pt x="950461" y="2"/>
                  </a:cubicBezTo>
                  <a:cubicBezTo>
                    <a:pt x="1472114" y="1034"/>
                    <a:pt x="1899859" y="427747"/>
                    <a:pt x="1898827" y="950948"/>
                  </a:cubicBezTo>
                  <a:cubicBezTo>
                    <a:pt x="1897795" y="1468473"/>
                    <a:pt x="1477790" y="1899315"/>
                    <a:pt x="946849" y="1898283"/>
                  </a:cubicBezTo>
                  <a:cubicBezTo>
                    <a:pt x="411781" y="1896735"/>
                    <a:pt x="-4097" y="1460218"/>
                    <a:pt x="30" y="947852"/>
                  </a:cubicBezTo>
                  <a:close/>
                  <a:moveTo>
                    <a:pt x="1187811" y="949916"/>
                  </a:moveTo>
                  <a:cubicBezTo>
                    <a:pt x="1188327" y="817310"/>
                    <a:pt x="1084099" y="710503"/>
                    <a:pt x="949429" y="710503"/>
                  </a:cubicBezTo>
                  <a:cubicBezTo>
                    <a:pt x="805987" y="710503"/>
                    <a:pt x="710015" y="828146"/>
                    <a:pt x="710532" y="948368"/>
                  </a:cubicBezTo>
                  <a:cubicBezTo>
                    <a:pt x="711048" y="1081490"/>
                    <a:pt x="815791" y="1188298"/>
                    <a:pt x="948397" y="1188298"/>
                  </a:cubicBezTo>
                  <a:cubicBezTo>
                    <a:pt x="1081003" y="1188298"/>
                    <a:pt x="1187294" y="1083038"/>
                    <a:pt x="1187811" y="94991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ítulo 1">
            <a:extLst>
              <a:ext uri="{FF2B5EF4-FFF2-40B4-BE49-F238E27FC236}">
                <a16:creationId xmlns:a16="http://schemas.microsoft.com/office/drawing/2014/main" id="{12D4F766-117D-A8A3-7C9E-16D9A4EDE9DE}"/>
              </a:ext>
            </a:extLst>
          </p:cNvPr>
          <p:cNvSpPr txBox="1">
            <a:spLocks/>
          </p:cNvSpPr>
          <p:nvPr/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¿Por qué </a:t>
            </a:r>
            <a:r>
              <a:rPr lang="es-CO" sz="36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Flutter</a:t>
            </a: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6" name="Oval 25">
            <a:extLst>
              <a:ext uri="{FF2B5EF4-FFF2-40B4-BE49-F238E27FC236}">
                <a16:creationId xmlns:a16="http://schemas.microsoft.com/office/drawing/2014/main" id="{BE3A8781-0799-4F9D-B3FB-EF3D78C56C97}"/>
              </a:ext>
            </a:extLst>
          </p:cNvPr>
          <p:cNvSpPr/>
          <p:nvPr/>
        </p:nvSpPr>
        <p:spPr>
          <a:xfrm flipH="1">
            <a:off x="7538563" y="4582114"/>
            <a:ext cx="216118" cy="2161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48" name="Group 21">
            <a:extLst>
              <a:ext uri="{FF2B5EF4-FFF2-40B4-BE49-F238E27FC236}">
                <a16:creationId xmlns:a16="http://schemas.microsoft.com/office/drawing/2014/main" id="{17FD87F0-1197-8331-3B9B-8D25BB08D28D}"/>
              </a:ext>
            </a:extLst>
          </p:cNvPr>
          <p:cNvGrpSpPr/>
          <p:nvPr/>
        </p:nvGrpSpPr>
        <p:grpSpPr>
          <a:xfrm flipH="1">
            <a:off x="557784" y="5501340"/>
            <a:ext cx="5000148" cy="763765"/>
            <a:chOff x="4689045" y="1753647"/>
            <a:chExt cx="3888434" cy="699224"/>
          </a:xfrm>
        </p:grpSpPr>
        <p:sp>
          <p:nvSpPr>
            <p:cNvPr id="49" name="TextBox 22">
              <a:extLst>
                <a:ext uri="{FF2B5EF4-FFF2-40B4-BE49-F238E27FC236}">
                  <a16:creationId xmlns:a16="http://schemas.microsoft.com/office/drawing/2014/main" id="{B4D4D811-EC6B-0380-948F-823AB3E98176}"/>
                </a:ext>
              </a:extLst>
            </p:cNvPr>
            <p:cNvSpPr txBox="1"/>
            <p:nvPr/>
          </p:nvSpPr>
          <p:spPr>
            <a:xfrm>
              <a:off x="4689045" y="2002041"/>
              <a:ext cx="3888433" cy="450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300" b="0" i="0" kern="1200" dirty="0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Esta característica permite a los desarrolladores ver los cambios en tiempo real mientras desarrollan la aplicación.</a:t>
              </a:r>
            </a:p>
          </p:txBody>
        </p:sp>
        <p:sp>
          <p:nvSpPr>
            <p:cNvPr id="50" name="TextBox 23">
              <a:extLst>
                <a:ext uri="{FF2B5EF4-FFF2-40B4-BE49-F238E27FC236}">
                  <a16:creationId xmlns:a16="http://schemas.microsoft.com/office/drawing/2014/main" id="{7838DA51-F5FD-1680-0916-1F361D638380}"/>
                </a:ext>
              </a:extLst>
            </p:cNvPr>
            <p:cNvSpPr txBox="1"/>
            <p:nvPr/>
          </p:nvSpPr>
          <p:spPr>
            <a:xfrm>
              <a:off x="4689046" y="1753647"/>
              <a:ext cx="3888433" cy="2676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300" b="1" i="0" kern="1200" dirty="0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Recarga en caliente (Hot </a:t>
              </a:r>
              <a:r>
                <a:rPr lang="es-ES" sz="1300" b="1" i="0" kern="1200" dirty="0" err="1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Reload</a:t>
              </a:r>
              <a:r>
                <a:rPr lang="es-ES" sz="1300" b="1" i="0" kern="1200" dirty="0">
                  <a:solidFill>
                    <a:schemeClr val="tx1"/>
                  </a:solidFill>
                  <a:effectLst/>
                  <a:latin typeface="+mj-lt"/>
                  <a:ea typeface="+mn-ea"/>
                  <a:cs typeface="+mn-cs"/>
                </a:rPr>
                <a:t>)</a:t>
              </a:r>
              <a:endParaRPr lang="es-ES" sz="1300" b="0" i="0" kern="120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032" name="Picture 8">
            <a:extLst>
              <a:ext uri="{FF2B5EF4-FFF2-40B4-BE49-F238E27FC236}">
                <a16:creationId xmlns:a16="http://schemas.microsoft.com/office/drawing/2014/main" id="{57E17545-7356-154E-4CB5-EA4ECF5A8C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5"/>
          <a:stretch/>
        </p:blipFill>
        <p:spPr bwMode="auto">
          <a:xfrm>
            <a:off x="8960633" y="3924593"/>
            <a:ext cx="611231" cy="63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8">
            <a:extLst>
              <a:ext uri="{FF2B5EF4-FFF2-40B4-BE49-F238E27FC236}">
                <a16:creationId xmlns:a16="http://schemas.microsoft.com/office/drawing/2014/main" id="{C569227A-8545-6FD7-30F9-9F8695AD6A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052"/>
          <a:stretch/>
        </p:blipFill>
        <p:spPr bwMode="auto">
          <a:xfrm>
            <a:off x="9520448" y="4098336"/>
            <a:ext cx="1125708" cy="480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474162" y="1962383"/>
            <a:ext cx="328676" cy="24820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00">
              <a:latin typeface="+mj-lt"/>
            </a:endParaRPr>
          </a:p>
        </p:txBody>
      </p:sp>
      <p:sp>
        <p:nvSpPr>
          <p:cNvPr id="54" name="Rectangle 18">
            <a:extLst>
              <a:ext uri="{FF2B5EF4-FFF2-40B4-BE49-F238E27FC236}">
                <a16:creationId xmlns:a16="http://schemas.microsoft.com/office/drawing/2014/main" id="{EB7E0D3E-ECAD-7498-A523-EA0D28FD9738}"/>
              </a:ext>
            </a:extLst>
          </p:cNvPr>
          <p:cNvSpPr/>
          <p:nvPr/>
        </p:nvSpPr>
        <p:spPr>
          <a:xfrm>
            <a:off x="5816417" y="3301751"/>
            <a:ext cx="241483" cy="239505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99122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3" grpId="0" animBg="1"/>
      <p:bldP spid="17" grpId="0" animBg="1"/>
      <p:bldP spid="25" grpId="0" animBg="1"/>
      <p:bldP spid="28" grpId="0" animBg="1"/>
      <p:bldP spid="34" grpId="0" animBg="1"/>
      <p:bldP spid="38" grpId="0" animBg="1"/>
      <p:bldP spid="46" grpId="0" animBg="1"/>
      <p:bldP spid="61" grpId="0" animBg="1"/>
      <p:bldP spid="5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8AC20D50-9810-71CA-F6FB-518AA5F2F93C}"/>
              </a:ext>
            </a:extLst>
          </p:cNvPr>
          <p:cNvSpPr txBox="1">
            <a:spLocks/>
          </p:cNvSpPr>
          <p:nvPr/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¿Por qué </a:t>
            </a:r>
            <a:r>
              <a:rPr lang="es-CO" sz="36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Flutter</a:t>
            </a: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Arc 38">
            <a:extLst>
              <a:ext uri="{FF2B5EF4-FFF2-40B4-BE49-F238E27FC236}">
                <a16:creationId xmlns:a16="http://schemas.microsoft.com/office/drawing/2014/main" id="{07137CE6-03AA-E427-5262-D005C8569395}"/>
              </a:ext>
            </a:extLst>
          </p:cNvPr>
          <p:cNvSpPr/>
          <p:nvPr/>
        </p:nvSpPr>
        <p:spPr>
          <a:xfrm flipH="1">
            <a:off x="7470647" y="1911491"/>
            <a:ext cx="3970151" cy="3970151"/>
          </a:xfrm>
          <a:prstGeom prst="arc">
            <a:avLst>
              <a:gd name="adj1" fmla="val 16200000"/>
              <a:gd name="adj2" fmla="val 5433205"/>
            </a:avLst>
          </a:prstGeom>
          <a:ln w="53975">
            <a:gradFill>
              <a:gsLst>
                <a:gs pos="82000">
                  <a:srgbClr val="D9D9D9"/>
                </a:gs>
                <a:gs pos="0">
                  <a:schemeClr val="bg1">
                    <a:lumMod val="85000"/>
                    <a:alpha val="0"/>
                  </a:schemeClr>
                </a:gs>
                <a:gs pos="2000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Graphic 4">
            <a:extLst>
              <a:ext uri="{FF2B5EF4-FFF2-40B4-BE49-F238E27FC236}">
                <a16:creationId xmlns:a16="http://schemas.microsoft.com/office/drawing/2014/main" id="{59F2BADD-5AE9-CE7B-F7C8-ADD0FFFED2A7}"/>
              </a:ext>
            </a:extLst>
          </p:cNvPr>
          <p:cNvSpPr/>
          <p:nvPr/>
        </p:nvSpPr>
        <p:spPr>
          <a:xfrm flipH="1">
            <a:off x="8506407" y="2491410"/>
            <a:ext cx="2680192" cy="2626584"/>
          </a:xfrm>
          <a:custGeom>
            <a:avLst/>
            <a:gdLst>
              <a:gd name="connsiteX0" fmla="*/ 462439 w 476250"/>
              <a:gd name="connsiteY0" fmla="*/ 160496 h 466725"/>
              <a:gd name="connsiteX1" fmla="*/ 469106 w 476250"/>
              <a:gd name="connsiteY1" fmla="*/ 153829 h 466725"/>
              <a:gd name="connsiteX2" fmla="*/ 469106 w 476250"/>
              <a:gd name="connsiteY2" fmla="*/ 149066 h 466725"/>
              <a:gd name="connsiteX3" fmla="*/ 462439 w 476250"/>
              <a:gd name="connsiteY3" fmla="*/ 142399 h 466725"/>
              <a:gd name="connsiteX4" fmla="*/ 415766 w 476250"/>
              <a:gd name="connsiteY4" fmla="*/ 142399 h 466725"/>
              <a:gd name="connsiteX5" fmla="*/ 415766 w 476250"/>
              <a:gd name="connsiteY5" fmla="*/ 93821 h 466725"/>
              <a:gd name="connsiteX6" fmla="*/ 391954 w 476250"/>
              <a:gd name="connsiteY6" fmla="*/ 70009 h 466725"/>
              <a:gd name="connsiteX7" fmla="*/ 333851 w 476250"/>
              <a:gd name="connsiteY7" fmla="*/ 70009 h 466725"/>
              <a:gd name="connsiteX8" fmla="*/ 333851 w 476250"/>
              <a:gd name="connsiteY8" fmla="*/ 13811 h 466725"/>
              <a:gd name="connsiteX9" fmla="*/ 327184 w 476250"/>
              <a:gd name="connsiteY9" fmla="*/ 7144 h 466725"/>
              <a:gd name="connsiteX10" fmla="*/ 322421 w 476250"/>
              <a:gd name="connsiteY10" fmla="*/ 7144 h 466725"/>
              <a:gd name="connsiteX11" fmla="*/ 315754 w 476250"/>
              <a:gd name="connsiteY11" fmla="*/ 13811 h 466725"/>
              <a:gd name="connsiteX12" fmla="*/ 315754 w 476250"/>
              <a:gd name="connsiteY12" fmla="*/ 70009 h 466725"/>
              <a:gd name="connsiteX13" fmla="*/ 290989 w 476250"/>
              <a:gd name="connsiteY13" fmla="*/ 70009 h 466725"/>
              <a:gd name="connsiteX14" fmla="*/ 290989 w 476250"/>
              <a:gd name="connsiteY14" fmla="*/ 13811 h 466725"/>
              <a:gd name="connsiteX15" fmla="*/ 283369 w 476250"/>
              <a:gd name="connsiteY15" fmla="*/ 7144 h 466725"/>
              <a:gd name="connsiteX16" fmla="*/ 278606 w 476250"/>
              <a:gd name="connsiteY16" fmla="*/ 7144 h 466725"/>
              <a:gd name="connsiteX17" fmla="*/ 271939 w 476250"/>
              <a:gd name="connsiteY17" fmla="*/ 13811 h 466725"/>
              <a:gd name="connsiteX18" fmla="*/ 271939 w 476250"/>
              <a:gd name="connsiteY18" fmla="*/ 70009 h 466725"/>
              <a:gd name="connsiteX19" fmla="*/ 247174 w 476250"/>
              <a:gd name="connsiteY19" fmla="*/ 70009 h 466725"/>
              <a:gd name="connsiteX20" fmla="*/ 247174 w 476250"/>
              <a:gd name="connsiteY20" fmla="*/ 13811 h 466725"/>
              <a:gd name="connsiteX21" fmla="*/ 240506 w 476250"/>
              <a:gd name="connsiteY21" fmla="*/ 7144 h 466725"/>
              <a:gd name="connsiteX22" fmla="*/ 235744 w 476250"/>
              <a:gd name="connsiteY22" fmla="*/ 7144 h 466725"/>
              <a:gd name="connsiteX23" fmla="*/ 229076 w 476250"/>
              <a:gd name="connsiteY23" fmla="*/ 13811 h 466725"/>
              <a:gd name="connsiteX24" fmla="*/ 229076 w 476250"/>
              <a:gd name="connsiteY24" fmla="*/ 70009 h 466725"/>
              <a:gd name="connsiteX25" fmla="*/ 204311 w 476250"/>
              <a:gd name="connsiteY25" fmla="*/ 70009 h 466725"/>
              <a:gd name="connsiteX26" fmla="*/ 204311 w 476250"/>
              <a:gd name="connsiteY26" fmla="*/ 13811 h 466725"/>
              <a:gd name="connsiteX27" fmla="*/ 197644 w 476250"/>
              <a:gd name="connsiteY27" fmla="*/ 7144 h 466725"/>
              <a:gd name="connsiteX28" fmla="*/ 192881 w 476250"/>
              <a:gd name="connsiteY28" fmla="*/ 7144 h 466725"/>
              <a:gd name="connsiteX29" fmla="*/ 186214 w 476250"/>
              <a:gd name="connsiteY29" fmla="*/ 13811 h 466725"/>
              <a:gd name="connsiteX30" fmla="*/ 186214 w 476250"/>
              <a:gd name="connsiteY30" fmla="*/ 70009 h 466725"/>
              <a:gd name="connsiteX31" fmla="*/ 161449 w 476250"/>
              <a:gd name="connsiteY31" fmla="*/ 70009 h 466725"/>
              <a:gd name="connsiteX32" fmla="*/ 161449 w 476250"/>
              <a:gd name="connsiteY32" fmla="*/ 13811 h 466725"/>
              <a:gd name="connsiteX33" fmla="*/ 154781 w 476250"/>
              <a:gd name="connsiteY33" fmla="*/ 7144 h 466725"/>
              <a:gd name="connsiteX34" fmla="*/ 150019 w 476250"/>
              <a:gd name="connsiteY34" fmla="*/ 7144 h 466725"/>
              <a:gd name="connsiteX35" fmla="*/ 143351 w 476250"/>
              <a:gd name="connsiteY35" fmla="*/ 13811 h 466725"/>
              <a:gd name="connsiteX36" fmla="*/ 143351 w 476250"/>
              <a:gd name="connsiteY36" fmla="*/ 70009 h 466725"/>
              <a:gd name="connsiteX37" fmla="*/ 88106 w 476250"/>
              <a:gd name="connsiteY37" fmla="*/ 70009 h 466725"/>
              <a:gd name="connsiteX38" fmla="*/ 64294 w 476250"/>
              <a:gd name="connsiteY38" fmla="*/ 93821 h 466725"/>
              <a:gd name="connsiteX39" fmla="*/ 64294 w 476250"/>
              <a:gd name="connsiteY39" fmla="*/ 142399 h 466725"/>
              <a:gd name="connsiteX40" fmla="*/ 13811 w 476250"/>
              <a:gd name="connsiteY40" fmla="*/ 142399 h 466725"/>
              <a:gd name="connsiteX41" fmla="*/ 7144 w 476250"/>
              <a:gd name="connsiteY41" fmla="*/ 149066 h 466725"/>
              <a:gd name="connsiteX42" fmla="*/ 7144 w 476250"/>
              <a:gd name="connsiteY42" fmla="*/ 153829 h 466725"/>
              <a:gd name="connsiteX43" fmla="*/ 13811 w 476250"/>
              <a:gd name="connsiteY43" fmla="*/ 160496 h 466725"/>
              <a:gd name="connsiteX44" fmla="*/ 64294 w 476250"/>
              <a:gd name="connsiteY44" fmla="*/ 160496 h 466725"/>
              <a:gd name="connsiteX45" fmla="*/ 64294 w 476250"/>
              <a:gd name="connsiteY45" fmla="*/ 185261 h 466725"/>
              <a:gd name="connsiteX46" fmla="*/ 13811 w 476250"/>
              <a:gd name="connsiteY46" fmla="*/ 185261 h 466725"/>
              <a:gd name="connsiteX47" fmla="*/ 7144 w 476250"/>
              <a:gd name="connsiteY47" fmla="*/ 191929 h 466725"/>
              <a:gd name="connsiteX48" fmla="*/ 7144 w 476250"/>
              <a:gd name="connsiteY48" fmla="*/ 196691 h 466725"/>
              <a:gd name="connsiteX49" fmla="*/ 13811 w 476250"/>
              <a:gd name="connsiteY49" fmla="*/ 203359 h 466725"/>
              <a:gd name="connsiteX50" fmla="*/ 64294 w 476250"/>
              <a:gd name="connsiteY50" fmla="*/ 203359 h 466725"/>
              <a:gd name="connsiteX51" fmla="*/ 64294 w 476250"/>
              <a:gd name="connsiteY51" fmla="*/ 228124 h 466725"/>
              <a:gd name="connsiteX52" fmla="*/ 13811 w 476250"/>
              <a:gd name="connsiteY52" fmla="*/ 228124 h 466725"/>
              <a:gd name="connsiteX53" fmla="*/ 7144 w 476250"/>
              <a:gd name="connsiteY53" fmla="*/ 235744 h 466725"/>
              <a:gd name="connsiteX54" fmla="*/ 7144 w 476250"/>
              <a:gd name="connsiteY54" fmla="*/ 240506 h 466725"/>
              <a:gd name="connsiteX55" fmla="*/ 13811 w 476250"/>
              <a:gd name="connsiteY55" fmla="*/ 247174 h 466725"/>
              <a:gd name="connsiteX56" fmla="*/ 64294 w 476250"/>
              <a:gd name="connsiteY56" fmla="*/ 247174 h 466725"/>
              <a:gd name="connsiteX57" fmla="*/ 64294 w 476250"/>
              <a:gd name="connsiteY57" fmla="*/ 271939 h 466725"/>
              <a:gd name="connsiteX58" fmla="*/ 13811 w 476250"/>
              <a:gd name="connsiteY58" fmla="*/ 271939 h 466725"/>
              <a:gd name="connsiteX59" fmla="*/ 7144 w 476250"/>
              <a:gd name="connsiteY59" fmla="*/ 278606 h 466725"/>
              <a:gd name="connsiteX60" fmla="*/ 7144 w 476250"/>
              <a:gd name="connsiteY60" fmla="*/ 283369 h 466725"/>
              <a:gd name="connsiteX61" fmla="*/ 13811 w 476250"/>
              <a:gd name="connsiteY61" fmla="*/ 290036 h 466725"/>
              <a:gd name="connsiteX62" fmla="*/ 64294 w 476250"/>
              <a:gd name="connsiteY62" fmla="*/ 290036 h 466725"/>
              <a:gd name="connsiteX63" fmla="*/ 64294 w 476250"/>
              <a:gd name="connsiteY63" fmla="*/ 314801 h 466725"/>
              <a:gd name="connsiteX64" fmla="*/ 13811 w 476250"/>
              <a:gd name="connsiteY64" fmla="*/ 314801 h 466725"/>
              <a:gd name="connsiteX65" fmla="*/ 7144 w 476250"/>
              <a:gd name="connsiteY65" fmla="*/ 321469 h 466725"/>
              <a:gd name="connsiteX66" fmla="*/ 7144 w 476250"/>
              <a:gd name="connsiteY66" fmla="*/ 326231 h 466725"/>
              <a:gd name="connsiteX67" fmla="*/ 13811 w 476250"/>
              <a:gd name="connsiteY67" fmla="*/ 332899 h 466725"/>
              <a:gd name="connsiteX68" fmla="*/ 64294 w 476250"/>
              <a:gd name="connsiteY68" fmla="*/ 332899 h 466725"/>
              <a:gd name="connsiteX69" fmla="*/ 64294 w 476250"/>
              <a:gd name="connsiteY69" fmla="*/ 380524 h 466725"/>
              <a:gd name="connsiteX70" fmla="*/ 88106 w 476250"/>
              <a:gd name="connsiteY70" fmla="*/ 404336 h 466725"/>
              <a:gd name="connsiteX71" fmla="*/ 142399 w 476250"/>
              <a:gd name="connsiteY71" fmla="*/ 404336 h 466725"/>
              <a:gd name="connsiteX72" fmla="*/ 142399 w 476250"/>
              <a:gd name="connsiteY72" fmla="*/ 461486 h 466725"/>
              <a:gd name="connsiteX73" fmla="*/ 149066 w 476250"/>
              <a:gd name="connsiteY73" fmla="*/ 468154 h 466725"/>
              <a:gd name="connsiteX74" fmla="*/ 153829 w 476250"/>
              <a:gd name="connsiteY74" fmla="*/ 468154 h 466725"/>
              <a:gd name="connsiteX75" fmla="*/ 160496 w 476250"/>
              <a:gd name="connsiteY75" fmla="*/ 461486 h 466725"/>
              <a:gd name="connsiteX76" fmla="*/ 160496 w 476250"/>
              <a:gd name="connsiteY76" fmla="*/ 404336 h 466725"/>
              <a:gd name="connsiteX77" fmla="*/ 185261 w 476250"/>
              <a:gd name="connsiteY77" fmla="*/ 404336 h 466725"/>
              <a:gd name="connsiteX78" fmla="*/ 185261 w 476250"/>
              <a:gd name="connsiteY78" fmla="*/ 461486 h 466725"/>
              <a:gd name="connsiteX79" fmla="*/ 191929 w 476250"/>
              <a:gd name="connsiteY79" fmla="*/ 468154 h 466725"/>
              <a:gd name="connsiteX80" fmla="*/ 196691 w 476250"/>
              <a:gd name="connsiteY80" fmla="*/ 468154 h 466725"/>
              <a:gd name="connsiteX81" fmla="*/ 203359 w 476250"/>
              <a:gd name="connsiteY81" fmla="*/ 461486 h 466725"/>
              <a:gd name="connsiteX82" fmla="*/ 203359 w 476250"/>
              <a:gd name="connsiteY82" fmla="*/ 404336 h 466725"/>
              <a:gd name="connsiteX83" fmla="*/ 228124 w 476250"/>
              <a:gd name="connsiteY83" fmla="*/ 404336 h 466725"/>
              <a:gd name="connsiteX84" fmla="*/ 228124 w 476250"/>
              <a:gd name="connsiteY84" fmla="*/ 461486 h 466725"/>
              <a:gd name="connsiteX85" fmla="*/ 234791 w 476250"/>
              <a:gd name="connsiteY85" fmla="*/ 468154 h 466725"/>
              <a:gd name="connsiteX86" fmla="*/ 239554 w 476250"/>
              <a:gd name="connsiteY86" fmla="*/ 468154 h 466725"/>
              <a:gd name="connsiteX87" fmla="*/ 246221 w 476250"/>
              <a:gd name="connsiteY87" fmla="*/ 461486 h 466725"/>
              <a:gd name="connsiteX88" fmla="*/ 246221 w 476250"/>
              <a:gd name="connsiteY88" fmla="*/ 404336 h 466725"/>
              <a:gd name="connsiteX89" fmla="*/ 270986 w 476250"/>
              <a:gd name="connsiteY89" fmla="*/ 404336 h 466725"/>
              <a:gd name="connsiteX90" fmla="*/ 270986 w 476250"/>
              <a:gd name="connsiteY90" fmla="*/ 461486 h 466725"/>
              <a:gd name="connsiteX91" fmla="*/ 277654 w 476250"/>
              <a:gd name="connsiteY91" fmla="*/ 468154 h 466725"/>
              <a:gd name="connsiteX92" fmla="*/ 283369 w 476250"/>
              <a:gd name="connsiteY92" fmla="*/ 468154 h 466725"/>
              <a:gd name="connsiteX93" fmla="*/ 290036 w 476250"/>
              <a:gd name="connsiteY93" fmla="*/ 461486 h 466725"/>
              <a:gd name="connsiteX94" fmla="*/ 290036 w 476250"/>
              <a:gd name="connsiteY94" fmla="*/ 404336 h 466725"/>
              <a:gd name="connsiteX95" fmla="*/ 314801 w 476250"/>
              <a:gd name="connsiteY95" fmla="*/ 404336 h 466725"/>
              <a:gd name="connsiteX96" fmla="*/ 314801 w 476250"/>
              <a:gd name="connsiteY96" fmla="*/ 461486 h 466725"/>
              <a:gd name="connsiteX97" fmla="*/ 321469 w 476250"/>
              <a:gd name="connsiteY97" fmla="*/ 468154 h 466725"/>
              <a:gd name="connsiteX98" fmla="*/ 326231 w 476250"/>
              <a:gd name="connsiteY98" fmla="*/ 468154 h 466725"/>
              <a:gd name="connsiteX99" fmla="*/ 332899 w 476250"/>
              <a:gd name="connsiteY99" fmla="*/ 461486 h 466725"/>
              <a:gd name="connsiteX100" fmla="*/ 332899 w 476250"/>
              <a:gd name="connsiteY100" fmla="*/ 404336 h 466725"/>
              <a:gd name="connsiteX101" fmla="*/ 391001 w 476250"/>
              <a:gd name="connsiteY101" fmla="*/ 404336 h 466725"/>
              <a:gd name="connsiteX102" fmla="*/ 414814 w 476250"/>
              <a:gd name="connsiteY102" fmla="*/ 380524 h 466725"/>
              <a:gd name="connsiteX103" fmla="*/ 414814 w 476250"/>
              <a:gd name="connsiteY103" fmla="*/ 332899 h 466725"/>
              <a:gd name="connsiteX104" fmla="*/ 461486 w 476250"/>
              <a:gd name="connsiteY104" fmla="*/ 332899 h 466725"/>
              <a:gd name="connsiteX105" fmla="*/ 468154 w 476250"/>
              <a:gd name="connsiteY105" fmla="*/ 326231 h 466725"/>
              <a:gd name="connsiteX106" fmla="*/ 468154 w 476250"/>
              <a:gd name="connsiteY106" fmla="*/ 321469 h 466725"/>
              <a:gd name="connsiteX107" fmla="*/ 461486 w 476250"/>
              <a:gd name="connsiteY107" fmla="*/ 314801 h 466725"/>
              <a:gd name="connsiteX108" fmla="*/ 414814 w 476250"/>
              <a:gd name="connsiteY108" fmla="*/ 314801 h 466725"/>
              <a:gd name="connsiteX109" fmla="*/ 414814 w 476250"/>
              <a:gd name="connsiteY109" fmla="*/ 290036 h 466725"/>
              <a:gd name="connsiteX110" fmla="*/ 461486 w 476250"/>
              <a:gd name="connsiteY110" fmla="*/ 290036 h 466725"/>
              <a:gd name="connsiteX111" fmla="*/ 468154 w 476250"/>
              <a:gd name="connsiteY111" fmla="*/ 283369 h 466725"/>
              <a:gd name="connsiteX112" fmla="*/ 468154 w 476250"/>
              <a:gd name="connsiteY112" fmla="*/ 278606 h 466725"/>
              <a:gd name="connsiteX113" fmla="*/ 461486 w 476250"/>
              <a:gd name="connsiteY113" fmla="*/ 271939 h 466725"/>
              <a:gd name="connsiteX114" fmla="*/ 414814 w 476250"/>
              <a:gd name="connsiteY114" fmla="*/ 271939 h 466725"/>
              <a:gd name="connsiteX115" fmla="*/ 414814 w 476250"/>
              <a:gd name="connsiteY115" fmla="*/ 247174 h 466725"/>
              <a:gd name="connsiteX116" fmla="*/ 461486 w 476250"/>
              <a:gd name="connsiteY116" fmla="*/ 247174 h 466725"/>
              <a:gd name="connsiteX117" fmla="*/ 468154 w 476250"/>
              <a:gd name="connsiteY117" fmla="*/ 240506 h 466725"/>
              <a:gd name="connsiteX118" fmla="*/ 468154 w 476250"/>
              <a:gd name="connsiteY118" fmla="*/ 235744 h 466725"/>
              <a:gd name="connsiteX119" fmla="*/ 461486 w 476250"/>
              <a:gd name="connsiteY119" fmla="*/ 229076 h 466725"/>
              <a:gd name="connsiteX120" fmla="*/ 414814 w 476250"/>
              <a:gd name="connsiteY120" fmla="*/ 229076 h 466725"/>
              <a:gd name="connsiteX121" fmla="*/ 414814 w 476250"/>
              <a:gd name="connsiteY121" fmla="*/ 204311 h 466725"/>
              <a:gd name="connsiteX122" fmla="*/ 461486 w 476250"/>
              <a:gd name="connsiteY122" fmla="*/ 204311 h 466725"/>
              <a:gd name="connsiteX123" fmla="*/ 468154 w 476250"/>
              <a:gd name="connsiteY123" fmla="*/ 197644 h 466725"/>
              <a:gd name="connsiteX124" fmla="*/ 468154 w 476250"/>
              <a:gd name="connsiteY124" fmla="*/ 192881 h 466725"/>
              <a:gd name="connsiteX125" fmla="*/ 461486 w 476250"/>
              <a:gd name="connsiteY125" fmla="*/ 186214 h 466725"/>
              <a:gd name="connsiteX126" fmla="*/ 414814 w 476250"/>
              <a:gd name="connsiteY126" fmla="*/ 186214 h 466725"/>
              <a:gd name="connsiteX127" fmla="*/ 414814 w 476250"/>
              <a:gd name="connsiteY127" fmla="*/ 161449 h 466725"/>
              <a:gd name="connsiteX128" fmla="*/ 462439 w 476250"/>
              <a:gd name="connsiteY128" fmla="*/ 161449 h 46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476250" h="466725">
                <a:moveTo>
                  <a:pt x="462439" y="160496"/>
                </a:moveTo>
                <a:cubicBezTo>
                  <a:pt x="466249" y="160496"/>
                  <a:pt x="469106" y="157639"/>
                  <a:pt x="469106" y="153829"/>
                </a:cubicBezTo>
                <a:lnTo>
                  <a:pt x="469106" y="149066"/>
                </a:lnTo>
                <a:cubicBezTo>
                  <a:pt x="469106" y="145256"/>
                  <a:pt x="466249" y="142399"/>
                  <a:pt x="462439" y="142399"/>
                </a:cubicBezTo>
                <a:lnTo>
                  <a:pt x="415766" y="142399"/>
                </a:lnTo>
                <a:lnTo>
                  <a:pt x="415766" y="93821"/>
                </a:lnTo>
                <a:cubicBezTo>
                  <a:pt x="415766" y="80486"/>
                  <a:pt x="405289" y="70009"/>
                  <a:pt x="391954" y="70009"/>
                </a:cubicBezTo>
                <a:lnTo>
                  <a:pt x="333851" y="70009"/>
                </a:lnTo>
                <a:lnTo>
                  <a:pt x="333851" y="13811"/>
                </a:lnTo>
                <a:cubicBezTo>
                  <a:pt x="333851" y="10001"/>
                  <a:pt x="330994" y="7144"/>
                  <a:pt x="327184" y="7144"/>
                </a:cubicBezTo>
                <a:lnTo>
                  <a:pt x="322421" y="7144"/>
                </a:lnTo>
                <a:cubicBezTo>
                  <a:pt x="318611" y="7144"/>
                  <a:pt x="315754" y="10001"/>
                  <a:pt x="315754" y="13811"/>
                </a:cubicBezTo>
                <a:lnTo>
                  <a:pt x="315754" y="70009"/>
                </a:lnTo>
                <a:lnTo>
                  <a:pt x="290989" y="70009"/>
                </a:lnTo>
                <a:lnTo>
                  <a:pt x="290989" y="13811"/>
                </a:lnTo>
                <a:cubicBezTo>
                  <a:pt x="290989" y="10001"/>
                  <a:pt x="287179" y="7144"/>
                  <a:pt x="283369" y="7144"/>
                </a:cubicBezTo>
                <a:lnTo>
                  <a:pt x="278606" y="7144"/>
                </a:lnTo>
                <a:cubicBezTo>
                  <a:pt x="274796" y="7144"/>
                  <a:pt x="271939" y="10001"/>
                  <a:pt x="271939" y="13811"/>
                </a:cubicBezTo>
                <a:lnTo>
                  <a:pt x="271939" y="70009"/>
                </a:lnTo>
                <a:lnTo>
                  <a:pt x="247174" y="70009"/>
                </a:lnTo>
                <a:lnTo>
                  <a:pt x="247174" y="13811"/>
                </a:lnTo>
                <a:cubicBezTo>
                  <a:pt x="247174" y="10001"/>
                  <a:pt x="244316" y="7144"/>
                  <a:pt x="240506" y="7144"/>
                </a:cubicBezTo>
                <a:lnTo>
                  <a:pt x="235744" y="7144"/>
                </a:lnTo>
                <a:cubicBezTo>
                  <a:pt x="231934" y="7144"/>
                  <a:pt x="229076" y="10001"/>
                  <a:pt x="229076" y="13811"/>
                </a:cubicBezTo>
                <a:lnTo>
                  <a:pt x="229076" y="70009"/>
                </a:lnTo>
                <a:lnTo>
                  <a:pt x="204311" y="70009"/>
                </a:lnTo>
                <a:lnTo>
                  <a:pt x="204311" y="13811"/>
                </a:lnTo>
                <a:cubicBezTo>
                  <a:pt x="204311" y="10001"/>
                  <a:pt x="201454" y="7144"/>
                  <a:pt x="197644" y="7144"/>
                </a:cubicBezTo>
                <a:lnTo>
                  <a:pt x="192881" y="7144"/>
                </a:lnTo>
                <a:cubicBezTo>
                  <a:pt x="189071" y="7144"/>
                  <a:pt x="186214" y="10001"/>
                  <a:pt x="186214" y="13811"/>
                </a:cubicBezTo>
                <a:lnTo>
                  <a:pt x="186214" y="70009"/>
                </a:lnTo>
                <a:lnTo>
                  <a:pt x="161449" y="70009"/>
                </a:lnTo>
                <a:lnTo>
                  <a:pt x="161449" y="13811"/>
                </a:lnTo>
                <a:cubicBezTo>
                  <a:pt x="161449" y="10001"/>
                  <a:pt x="158591" y="7144"/>
                  <a:pt x="154781" y="7144"/>
                </a:cubicBezTo>
                <a:lnTo>
                  <a:pt x="150019" y="7144"/>
                </a:lnTo>
                <a:cubicBezTo>
                  <a:pt x="146209" y="7144"/>
                  <a:pt x="143351" y="10001"/>
                  <a:pt x="143351" y="13811"/>
                </a:cubicBezTo>
                <a:lnTo>
                  <a:pt x="143351" y="70009"/>
                </a:lnTo>
                <a:lnTo>
                  <a:pt x="88106" y="70009"/>
                </a:lnTo>
                <a:cubicBezTo>
                  <a:pt x="74771" y="70009"/>
                  <a:pt x="64294" y="81439"/>
                  <a:pt x="64294" y="93821"/>
                </a:cubicBezTo>
                <a:lnTo>
                  <a:pt x="64294" y="142399"/>
                </a:lnTo>
                <a:lnTo>
                  <a:pt x="13811" y="142399"/>
                </a:lnTo>
                <a:cubicBezTo>
                  <a:pt x="10001" y="142399"/>
                  <a:pt x="7144" y="145256"/>
                  <a:pt x="7144" y="149066"/>
                </a:cubicBezTo>
                <a:lnTo>
                  <a:pt x="7144" y="153829"/>
                </a:lnTo>
                <a:cubicBezTo>
                  <a:pt x="7144" y="157639"/>
                  <a:pt x="10001" y="160496"/>
                  <a:pt x="13811" y="160496"/>
                </a:cubicBezTo>
                <a:lnTo>
                  <a:pt x="64294" y="160496"/>
                </a:lnTo>
                <a:lnTo>
                  <a:pt x="64294" y="185261"/>
                </a:lnTo>
                <a:lnTo>
                  <a:pt x="13811" y="185261"/>
                </a:lnTo>
                <a:cubicBezTo>
                  <a:pt x="10001" y="185261"/>
                  <a:pt x="7144" y="188119"/>
                  <a:pt x="7144" y="191929"/>
                </a:cubicBezTo>
                <a:lnTo>
                  <a:pt x="7144" y="196691"/>
                </a:lnTo>
                <a:cubicBezTo>
                  <a:pt x="7144" y="200501"/>
                  <a:pt x="10001" y="203359"/>
                  <a:pt x="13811" y="203359"/>
                </a:cubicBezTo>
                <a:lnTo>
                  <a:pt x="64294" y="203359"/>
                </a:lnTo>
                <a:lnTo>
                  <a:pt x="64294" y="228124"/>
                </a:lnTo>
                <a:lnTo>
                  <a:pt x="13811" y="228124"/>
                </a:lnTo>
                <a:cubicBezTo>
                  <a:pt x="10001" y="229076"/>
                  <a:pt x="7144" y="231934"/>
                  <a:pt x="7144" y="235744"/>
                </a:cubicBezTo>
                <a:lnTo>
                  <a:pt x="7144" y="240506"/>
                </a:lnTo>
                <a:cubicBezTo>
                  <a:pt x="7144" y="244316"/>
                  <a:pt x="10001" y="247174"/>
                  <a:pt x="13811" y="247174"/>
                </a:cubicBezTo>
                <a:lnTo>
                  <a:pt x="64294" y="247174"/>
                </a:lnTo>
                <a:lnTo>
                  <a:pt x="64294" y="271939"/>
                </a:lnTo>
                <a:lnTo>
                  <a:pt x="13811" y="271939"/>
                </a:lnTo>
                <a:cubicBezTo>
                  <a:pt x="10001" y="271939"/>
                  <a:pt x="7144" y="274796"/>
                  <a:pt x="7144" y="278606"/>
                </a:cubicBezTo>
                <a:lnTo>
                  <a:pt x="7144" y="283369"/>
                </a:lnTo>
                <a:cubicBezTo>
                  <a:pt x="7144" y="287179"/>
                  <a:pt x="10001" y="290036"/>
                  <a:pt x="13811" y="290036"/>
                </a:cubicBezTo>
                <a:lnTo>
                  <a:pt x="64294" y="290036"/>
                </a:lnTo>
                <a:lnTo>
                  <a:pt x="64294" y="314801"/>
                </a:lnTo>
                <a:lnTo>
                  <a:pt x="13811" y="314801"/>
                </a:lnTo>
                <a:cubicBezTo>
                  <a:pt x="10001" y="314801"/>
                  <a:pt x="7144" y="317659"/>
                  <a:pt x="7144" y="321469"/>
                </a:cubicBezTo>
                <a:lnTo>
                  <a:pt x="7144" y="326231"/>
                </a:lnTo>
                <a:cubicBezTo>
                  <a:pt x="7144" y="330041"/>
                  <a:pt x="10001" y="332899"/>
                  <a:pt x="13811" y="332899"/>
                </a:cubicBezTo>
                <a:lnTo>
                  <a:pt x="64294" y="332899"/>
                </a:lnTo>
                <a:lnTo>
                  <a:pt x="64294" y="380524"/>
                </a:lnTo>
                <a:cubicBezTo>
                  <a:pt x="64294" y="393859"/>
                  <a:pt x="74771" y="404336"/>
                  <a:pt x="88106" y="404336"/>
                </a:cubicBezTo>
                <a:lnTo>
                  <a:pt x="142399" y="404336"/>
                </a:lnTo>
                <a:lnTo>
                  <a:pt x="142399" y="461486"/>
                </a:lnTo>
                <a:cubicBezTo>
                  <a:pt x="142399" y="465296"/>
                  <a:pt x="145256" y="468154"/>
                  <a:pt x="149066" y="468154"/>
                </a:cubicBezTo>
                <a:lnTo>
                  <a:pt x="153829" y="468154"/>
                </a:lnTo>
                <a:cubicBezTo>
                  <a:pt x="157639" y="468154"/>
                  <a:pt x="160496" y="465296"/>
                  <a:pt x="160496" y="461486"/>
                </a:cubicBezTo>
                <a:lnTo>
                  <a:pt x="160496" y="404336"/>
                </a:lnTo>
                <a:lnTo>
                  <a:pt x="185261" y="404336"/>
                </a:lnTo>
                <a:lnTo>
                  <a:pt x="185261" y="461486"/>
                </a:lnTo>
                <a:cubicBezTo>
                  <a:pt x="185261" y="465296"/>
                  <a:pt x="188119" y="468154"/>
                  <a:pt x="191929" y="468154"/>
                </a:cubicBezTo>
                <a:lnTo>
                  <a:pt x="196691" y="468154"/>
                </a:lnTo>
                <a:cubicBezTo>
                  <a:pt x="200501" y="468154"/>
                  <a:pt x="203359" y="465296"/>
                  <a:pt x="203359" y="461486"/>
                </a:cubicBezTo>
                <a:lnTo>
                  <a:pt x="203359" y="404336"/>
                </a:lnTo>
                <a:lnTo>
                  <a:pt x="228124" y="404336"/>
                </a:lnTo>
                <a:lnTo>
                  <a:pt x="228124" y="461486"/>
                </a:lnTo>
                <a:cubicBezTo>
                  <a:pt x="228124" y="465296"/>
                  <a:pt x="230981" y="468154"/>
                  <a:pt x="234791" y="468154"/>
                </a:cubicBezTo>
                <a:lnTo>
                  <a:pt x="239554" y="468154"/>
                </a:lnTo>
                <a:cubicBezTo>
                  <a:pt x="243364" y="468154"/>
                  <a:pt x="246221" y="465296"/>
                  <a:pt x="246221" y="461486"/>
                </a:cubicBezTo>
                <a:lnTo>
                  <a:pt x="246221" y="404336"/>
                </a:lnTo>
                <a:lnTo>
                  <a:pt x="270986" y="404336"/>
                </a:lnTo>
                <a:lnTo>
                  <a:pt x="270986" y="461486"/>
                </a:lnTo>
                <a:cubicBezTo>
                  <a:pt x="270986" y="465296"/>
                  <a:pt x="273844" y="468154"/>
                  <a:pt x="277654" y="468154"/>
                </a:cubicBezTo>
                <a:lnTo>
                  <a:pt x="283369" y="468154"/>
                </a:lnTo>
                <a:cubicBezTo>
                  <a:pt x="287179" y="468154"/>
                  <a:pt x="290036" y="465296"/>
                  <a:pt x="290036" y="461486"/>
                </a:cubicBezTo>
                <a:lnTo>
                  <a:pt x="290036" y="404336"/>
                </a:lnTo>
                <a:lnTo>
                  <a:pt x="314801" y="404336"/>
                </a:lnTo>
                <a:lnTo>
                  <a:pt x="314801" y="461486"/>
                </a:lnTo>
                <a:cubicBezTo>
                  <a:pt x="314801" y="465296"/>
                  <a:pt x="317659" y="468154"/>
                  <a:pt x="321469" y="468154"/>
                </a:cubicBezTo>
                <a:lnTo>
                  <a:pt x="326231" y="468154"/>
                </a:lnTo>
                <a:cubicBezTo>
                  <a:pt x="330041" y="468154"/>
                  <a:pt x="332899" y="465296"/>
                  <a:pt x="332899" y="461486"/>
                </a:cubicBezTo>
                <a:lnTo>
                  <a:pt x="332899" y="404336"/>
                </a:lnTo>
                <a:lnTo>
                  <a:pt x="391001" y="404336"/>
                </a:lnTo>
                <a:cubicBezTo>
                  <a:pt x="404336" y="404336"/>
                  <a:pt x="414814" y="393859"/>
                  <a:pt x="414814" y="380524"/>
                </a:cubicBezTo>
                <a:lnTo>
                  <a:pt x="414814" y="332899"/>
                </a:lnTo>
                <a:lnTo>
                  <a:pt x="461486" y="332899"/>
                </a:lnTo>
                <a:cubicBezTo>
                  <a:pt x="465296" y="332899"/>
                  <a:pt x="468154" y="330041"/>
                  <a:pt x="468154" y="326231"/>
                </a:cubicBezTo>
                <a:lnTo>
                  <a:pt x="468154" y="321469"/>
                </a:lnTo>
                <a:cubicBezTo>
                  <a:pt x="468154" y="317659"/>
                  <a:pt x="465296" y="314801"/>
                  <a:pt x="461486" y="314801"/>
                </a:cubicBezTo>
                <a:lnTo>
                  <a:pt x="414814" y="314801"/>
                </a:lnTo>
                <a:lnTo>
                  <a:pt x="414814" y="290036"/>
                </a:lnTo>
                <a:lnTo>
                  <a:pt x="461486" y="290036"/>
                </a:lnTo>
                <a:cubicBezTo>
                  <a:pt x="465296" y="290036"/>
                  <a:pt x="468154" y="287179"/>
                  <a:pt x="468154" y="283369"/>
                </a:cubicBezTo>
                <a:lnTo>
                  <a:pt x="468154" y="278606"/>
                </a:lnTo>
                <a:cubicBezTo>
                  <a:pt x="468154" y="274796"/>
                  <a:pt x="465296" y="271939"/>
                  <a:pt x="461486" y="271939"/>
                </a:cubicBezTo>
                <a:lnTo>
                  <a:pt x="414814" y="271939"/>
                </a:lnTo>
                <a:lnTo>
                  <a:pt x="414814" y="247174"/>
                </a:lnTo>
                <a:lnTo>
                  <a:pt x="461486" y="247174"/>
                </a:lnTo>
                <a:cubicBezTo>
                  <a:pt x="465296" y="247174"/>
                  <a:pt x="468154" y="244316"/>
                  <a:pt x="468154" y="240506"/>
                </a:cubicBezTo>
                <a:lnTo>
                  <a:pt x="468154" y="235744"/>
                </a:lnTo>
                <a:cubicBezTo>
                  <a:pt x="468154" y="231934"/>
                  <a:pt x="465296" y="229076"/>
                  <a:pt x="461486" y="229076"/>
                </a:cubicBezTo>
                <a:lnTo>
                  <a:pt x="414814" y="229076"/>
                </a:lnTo>
                <a:lnTo>
                  <a:pt x="414814" y="204311"/>
                </a:lnTo>
                <a:lnTo>
                  <a:pt x="461486" y="204311"/>
                </a:lnTo>
                <a:cubicBezTo>
                  <a:pt x="465296" y="204311"/>
                  <a:pt x="468154" y="201454"/>
                  <a:pt x="468154" y="197644"/>
                </a:cubicBezTo>
                <a:lnTo>
                  <a:pt x="468154" y="192881"/>
                </a:lnTo>
                <a:cubicBezTo>
                  <a:pt x="468154" y="189071"/>
                  <a:pt x="465296" y="186214"/>
                  <a:pt x="461486" y="186214"/>
                </a:cubicBezTo>
                <a:lnTo>
                  <a:pt x="414814" y="186214"/>
                </a:lnTo>
                <a:lnTo>
                  <a:pt x="414814" y="161449"/>
                </a:lnTo>
                <a:lnTo>
                  <a:pt x="462439" y="16144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Oval 3">
            <a:extLst>
              <a:ext uri="{FF2B5EF4-FFF2-40B4-BE49-F238E27FC236}">
                <a16:creationId xmlns:a16="http://schemas.microsoft.com/office/drawing/2014/main" id="{3FE5BE27-6510-7761-96C5-BEFCEC1D92FC}"/>
              </a:ext>
            </a:extLst>
          </p:cNvPr>
          <p:cNvSpPr/>
          <p:nvPr/>
        </p:nvSpPr>
        <p:spPr>
          <a:xfrm flipH="1">
            <a:off x="8610310" y="1968456"/>
            <a:ext cx="216118" cy="21611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+mj-lt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CF37074E-20C3-1559-B0AF-5B212CADD6A0}"/>
              </a:ext>
            </a:extLst>
          </p:cNvPr>
          <p:cNvSpPr/>
          <p:nvPr/>
        </p:nvSpPr>
        <p:spPr>
          <a:xfrm flipH="1">
            <a:off x="6349815" y="1825365"/>
            <a:ext cx="549613" cy="54961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2F34B8B6-3FF6-B9F0-70E0-32DA0B48F421}"/>
              </a:ext>
            </a:extLst>
          </p:cNvPr>
          <p:cNvSpPr/>
          <p:nvPr/>
        </p:nvSpPr>
        <p:spPr>
          <a:xfrm flipH="1">
            <a:off x="5404188" y="3661611"/>
            <a:ext cx="549613" cy="5496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5" name="Oval 12">
            <a:extLst>
              <a:ext uri="{FF2B5EF4-FFF2-40B4-BE49-F238E27FC236}">
                <a16:creationId xmlns:a16="http://schemas.microsoft.com/office/drawing/2014/main" id="{93B4971D-8D23-8CD0-80BF-88B42FECD371}"/>
              </a:ext>
            </a:extLst>
          </p:cNvPr>
          <p:cNvSpPr/>
          <p:nvPr/>
        </p:nvSpPr>
        <p:spPr>
          <a:xfrm flipH="1">
            <a:off x="6473642" y="5497857"/>
            <a:ext cx="549613" cy="54961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grpSp>
        <p:nvGrpSpPr>
          <p:cNvPr id="16" name="Group 13">
            <a:extLst>
              <a:ext uri="{FF2B5EF4-FFF2-40B4-BE49-F238E27FC236}">
                <a16:creationId xmlns:a16="http://schemas.microsoft.com/office/drawing/2014/main" id="{DF9AA978-E691-E23B-442F-2131114CF2CE}"/>
              </a:ext>
            </a:extLst>
          </p:cNvPr>
          <p:cNvGrpSpPr/>
          <p:nvPr/>
        </p:nvGrpSpPr>
        <p:grpSpPr>
          <a:xfrm flipH="1">
            <a:off x="590226" y="5383890"/>
            <a:ext cx="5723725" cy="760707"/>
            <a:chOff x="4716016" y="1609181"/>
            <a:chExt cx="4820997" cy="760377"/>
          </a:xfrm>
        </p:grpSpPr>
        <p:sp>
          <p:nvSpPr>
            <p:cNvPr id="17" name="TextBox 14">
              <a:extLst>
                <a:ext uri="{FF2B5EF4-FFF2-40B4-BE49-F238E27FC236}">
                  <a16:creationId xmlns:a16="http://schemas.microsoft.com/office/drawing/2014/main" id="{8629E881-71E2-5908-D5DC-FC9773587BC9}"/>
                </a:ext>
              </a:extLst>
            </p:cNvPr>
            <p:cNvSpPr txBox="1"/>
            <p:nvPr/>
          </p:nvSpPr>
          <p:spPr>
            <a:xfrm>
              <a:off x="4716016" y="1846565"/>
              <a:ext cx="4820997" cy="522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Flutter</a:t>
              </a:r>
              <a:r>
                <a:rPr lang="es-MX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cuenta con herramientas de desarrollo sólidas, como el entorno de desarrollo integrado (IDE) de Dart y extensiones para Visual Studio </a:t>
              </a:r>
              <a:r>
                <a:rPr lang="es-MX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Code</a:t>
              </a:r>
              <a:r>
                <a:rPr lang="es-MX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5">
              <a:extLst>
                <a:ext uri="{FF2B5EF4-FFF2-40B4-BE49-F238E27FC236}">
                  <a16:creationId xmlns:a16="http://schemas.microsoft.com/office/drawing/2014/main" id="{9A78274D-276B-0937-A4D3-B4172808723D}"/>
                </a:ext>
              </a:extLst>
            </p:cNvPr>
            <p:cNvSpPr txBox="1"/>
            <p:nvPr/>
          </p:nvSpPr>
          <p:spPr>
            <a:xfrm>
              <a:off x="5648580" y="1609181"/>
              <a:ext cx="3888433" cy="307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Herramientas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de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desarrollo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</p:grpSp>
      <p:sp>
        <p:nvSpPr>
          <p:cNvPr id="19" name="Oval 16">
            <a:extLst>
              <a:ext uri="{FF2B5EF4-FFF2-40B4-BE49-F238E27FC236}">
                <a16:creationId xmlns:a16="http://schemas.microsoft.com/office/drawing/2014/main" id="{5D5E0B79-DFC2-6ECD-A0F9-E57F92441D14}"/>
              </a:ext>
            </a:extLst>
          </p:cNvPr>
          <p:cNvSpPr/>
          <p:nvPr/>
        </p:nvSpPr>
        <p:spPr>
          <a:xfrm flipH="1">
            <a:off x="5654120" y="2743488"/>
            <a:ext cx="549613" cy="5496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3" name="Oval 20">
            <a:extLst>
              <a:ext uri="{FF2B5EF4-FFF2-40B4-BE49-F238E27FC236}">
                <a16:creationId xmlns:a16="http://schemas.microsoft.com/office/drawing/2014/main" id="{BF81489A-891B-EAF7-C8DC-6FFC805F18B3}"/>
              </a:ext>
            </a:extLst>
          </p:cNvPr>
          <p:cNvSpPr/>
          <p:nvPr/>
        </p:nvSpPr>
        <p:spPr>
          <a:xfrm flipH="1">
            <a:off x="5629737" y="4579734"/>
            <a:ext cx="549613" cy="54961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7" name="Oval 24">
            <a:extLst>
              <a:ext uri="{FF2B5EF4-FFF2-40B4-BE49-F238E27FC236}">
                <a16:creationId xmlns:a16="http://schemas.microsoft.com/office/drawing/2014/main" id="{45D9EC85-159F-4A63-37A3-9C98CDCC5CFC}"/>
              </a:ext>
            </a:extLst>
          </p:cNvPr>
          <p:cNvSpPr/>
          <p:nvPr/>
        </p:nvSpPr>
        <p:spPr>
          <a:xfrm flipH="1">
            <a:off x="7581254" y="2886580"/>
            <a:ext cx="216118" cy="2161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+mj-lt"/>
            </a:endParaRPr>
          </a:p>
        </p:txBody>
      </p:sp>
      <p:sp>
        <p:nvSpPr>
          <p:cNvPr id="28" name="Oval 25">
            <a:extLst>
              <a:ext uri="{FF2B5EF4-FFF2-40B4-BE49-F238E27FC236}">
                <a16:creationId xmlns:a16="http://schemas.microsoft.com/office/drawing/2014/main" id="{E92E55E9-82BE-F7D4-234D-F2649FE439FC}"/>
              </a:ext>
            </a:extLst>
          </p:cNvPr>
          <p:cNvSpPr/>
          <p:nvPr/>
        </p:nvSpPr>
        <p:spPr>
          <a:xfrm flipH="1">
            <a:off x="7348378" y="3804702"/>
            <a:ext cx="216118" cy="2161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+mj-lt"/>
            </a:endParaRPr>
          </a:p>
        </p:txBody>
      </p:sp>
      <p:sp>
        <p:nvSpPr>
          <p:cNvPr id="29" name="Oval 26">
            <a:extLst>
              <a:ext uri="{FF2B5EF4-FFF2-40B4-BE49-F238E27FC236}">
                <a16:creationId xmlns:a16="http://schemas.microsoft.com/office/drawing/2014/main" id="{E165534D-15DA-8078-4B05-98DFC401A5B1}"/>
              </a:ext>
            </a:extLst>
          </p:cNvPr>
          <p:cNvSpPr/>
          <p:nvPr/>
        </p:nvSpPr>
        <p:spPr>
          <a:xfrm flipH="1">
            <a:off x="7601706" y="4722826"/>
            <a:ext cx="216118" cy="21611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+mj-lt"/>
            </a:endParaRPr>
          </a:p>
        </p:txBody>
      </p:sp>
      <p:sp>
        <p:nvSpPr>
          <p:cNvPr id="30" name="Oval 27">
            <a:extLst>
              <a:ext uri="{FF2B5EF4-FFF2-40B4-BE49-F238E27FC236}">
                <a16:creationId xmlns:a16="http://schemas.microsoft.com/office/drawing/2014/main" id="{3F9EBE9B-415F-4308-221D-5BAA5E272236}"/>
              </a:ext>
            </a:extLst>
          </p:cNvPr>
          <p:cNvSpPr/>
          <p:nvPr/>
        </p:nvSpPr>
        <p:spPr>
          <a:xfrm flipH="1">
            <a:off x="8610310" y="5640948"/>
            <a:ext cx="216118" cy="21611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+mj-lt"/>
            </a:endParaRPr>
          </a:p>
        </p:txBody>
      </p:sp>
      <p:cxnSp>
        <p:nvCxnSpPr>
          <p:cNvPr id="31" name="Straight Connector 28">
            <a:extLst>
              <a:ext uri="{FF2B5EF4-FFF2-40B4-BE49-F238E27FC236}">
                <a16:creationId xmlns:a16="http://schemas.microsoft.com/office/drawing/2014/main" id="{7687C349-7454-2929-7F93-A06532F5D05F}"/>
              </a:ext>
            </a:extLst>
          </p:cNvPr>
          <p:cNvCxnSpPr>
            <a:cxnSpLocks/>
          </p:cNvCxnSpPr>
          <p:nvPr/>
        </p:nvCxnSpPr>
        <p:spPr>
          <a:xfrm flipH="1">
            <a:off x="7214446" y="2076563"/>
            <a:ext cx="108047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29">
            <a:extLst>
              <a:ext uri="{FF2B5EF4-FFF2-40B4-BE49-F238E27FC236}">
                <a16:creationId xmlns:a16="http://schemas.microsoft.com/office/drawing/2014/main" id="{582D2683-FE87-328A-48FD-8CCEF8D9D656}"/>
              </a:ext>
            </a:extLst>
          </p:cNvPr>
          <p:cNvCxnSpPr>
            <a:cxnSpLocks/>
          </p:cNvCxnSpPr>
          <p:nvPr/>
        </p:nvCxnSpPr>
        <p:spPr>
          <a:xfrm flipH="1">
            <a:off x="6352070" y="2994686"/>
            <a:ext cx="108047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0">
            <a:extLst>
              <a:ext uri="{FF2B5EF4-FFF2-40B4-BE49-F238E27FC236}">
                <a16:creationId xmlns:a16="http://schemas.microsoft.com/office/drawing/2014/main" id="{9B3B7058-EE1E-E09B-4408-D63D166A46D3}"/>
              </a:ext>
            </a:extLst>
          </p:cNvPr>
          <p:cNvCxnSpPr>
            <a:cxnSpLocks/>
          </p:cNvCxnSpPr>
          <p:nvPr/>
        </p:nvCxnSpPr>
        <p:spPr>
          <a:xfrm flipH="1">
            <a:off x="6110666" y="3912809"/>
            <a:ext cx="108047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32978D37-E1AA-4F80-862C-5E8A0C939E93}"/>
              </a:ext>
            </a:extLst>
          </p:cNvPr>
          <p:cNvCxnSpPr>
            <a:cxnSpLocks/>
          </p:cNvCxnSpPr>
          <p:nvPr/>
        </p:nvCxnSpPr>
        <p:spPr>
          <a:xfrm flipH="1">
            <a:off x="6350104" y="4830932"/>
            <a:ext cx="108047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4C2A427F-20AA-A667-5E91-DC54575D11B2}"/>
              </a:ext>
            </a:extLst>
          </p:cNvPr>
          <p:cNvCxnSpPr>
            <a:cxnSpLocks/>
          </p:cNvCxnSpPr>
          <p:nvPr/>
        </p:nvCxnSpPr>
        <p:spPr>
          <a:xfrm flipH="1">
            <a:off x="7276360" y="5749055"/>
            <a:ext cx="108047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arallelogram 30">
            <a:extLst>
              <a:ext uri="{FF2B5EF4-FFF2-40B4-BE49-F238E27FC236}">
                <a16:creationId xmlns:a16="http://schemas.microsoft.com/office/drawing/2014/main" id="{FC9CD247-C7BA-8CDB-B71C-63385CC40ABE}"/>
              </a:ext>
            </a:extLst>
          </p:cNvPr>
          <p:cNvSpPr/>
          <p:nvPr/>
        </p:nvSpPr>
        <p:spPr>
          <a:xfrm>
            <a:off x="6589058" y="5628122"/>
            <a:ext cx="292786" cy="29351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400" dirty="0">
              <a:latin typeface="+mj-lt"/>
            </a:endParaRPr>
          </a:p>
        </p:txBody>
      </p:sp>
      <p:sp>
        <p:nvSpPr>
          <p:cNvPr id="39" name="Rounded Rectangle 25">
            <a:extLst>
              <a:ext uri="{FF2B5EF4-FFF2-40B4-BE49-F238E27FC236}">
                <a16:creationId xmlns:a16="http://schemas.microsoft.com/office/drawing/2014/main" id="{4EB85B1C-FD56-FDA2-B964-EA1077FEAD59}"/>
              </a:ext>
            </a:extLst>
          </p:cNvPr>
          <p:cNvSpPr/>
          <p:nvPr/>
        </p:nvSpPr>
        <p:spPr>
          <a:xfrm flipH="1">
            <a:off x="5740594" y="4719675"/>
            <a:ext cx="343140" cy="251467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400" dirty="0">
              <a:latin typeface="+mj-lt"/>
            </a:endParaRPr>
          </a:p>
        </p:txBody>
      </p:sp>
      <p:sp>
        <p:nvSpPr>
          <p:cNvPr id="40" name="Block Arc 25">
            <a:extLst>
              <a:ext uri="{FF2B5EF4-FFF2-40B4-BE49-F238E27FC236}">
                <a16:creationId xmlns:a16="http://schemas.microsoft.com/office/drawing/2014/main" id="{22C236F2-14F8-24AF-32FA-959980FA1237}"/>
              </a:ext>
            </a:extLst>
          </p:cNvPr>
          <p:cNvSpPr>
            <a:spLocks noChangeAspect="1"/>
          </p:cNvSpPr>
          <p:nvPr/>
        </p:nvSpPr>
        <p:spPr>
          <a:xfrm flipH="1">
            <a:off x="5553765" y="3756344"/>
            <a:ext cx="236253" cy="341315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400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44" name="Group 41">
            <a:extLst>
              <a:ext uri="{FF2B5EF4-FFF2-40B4-BE49-F238E27FC236}">
                <a16:creationId xmlns:a16="http://schemas.microsoft.com/office/drawing/2014/main" id="{8CC5D8FD-8398-42AB-3FA0-A07BC2F07008}"/>
              </a:ext>
            </a:extLst>
          </p:cNvPr>
          <p:cNvGrpSpPr/>
          <p:nvPr/>
        </p:nvGrpSpPr>
        <p:grpSpPr>
          <a:xfrm>
            <a:off x="10122602" y="3390900"/>
            <a:ext cx="534724" cy="533693"/>
            <a:chOff x="7167947" y="1624190"/>
            <a:chExt cx="2677920" cy="2672764"/>
          </a:xfrm>
          <a:solidFill>
            <a:schemeClr val="bg1"/>
          </a:solidFill>
        </p:grpSpPr>
        <p:sp>
          <p:nvSpPr>
            <p:cNvPr id="45" name="Freeform: Shape 42">
              <a:extLst>
                <a:ext uri="{FF2B5EF4-FFF2-40B4-BE49-F238E27FC236}">
                  <a16:creationId xmlns:a16="http://schemas.microsoft.com/office/drawing/2014/main" id="{8B3651A0-0B8F-0C3B-38D8-FE94874C69B4}"/>
                </a:ext>
              </a:extLst>
            </p:cNvPr>
            <p:cNvSpPr/>
            <p:nvPr/>
          </p:nvSpPr>
          <p:spPr>
            <a:xfrm>
              <a:off x="7167947" y="1624190"/>
              <a:ext cx="2677920" cy="2672764"/>
            </a:xfrm>
            <a:custGeom>
              <a:avLst/>
              <a:gdLst>
                <a:gd name="connsiteX0" fmla="*/ 2538684 w 2677922"/>
                <a:gd name="connsiteY0" fmla="*/ 1897505 h 2672762"/>
                <a:gd name="connsiteX1" fmla="*/ 2456643 w 2677922"/>
                <a:gd name="connsiteY1" fmla="*/ 1879446 h 2672762"/>
                <a:gd name="connsiteX2" fmla="*/ 2389566 w 2677922"/>
                <a:gd name="connsiteY2" fmla="*/ 1863966 h 2672762"/>
                <a:gd name="connsiteX3" fmla="*/ 2354479 w 2677922"/>
                <a:gd name="connsiteY3" fmla="*/ 1874802 h 2672762"/>
                <a:gd name="connsiteX4" fmla="*/ 2312170 w 2677922"/>
                <a:gd name="connsiteY4" fmla="*/ 1950651 h 2672762"/>
                <a:gd name="connsiteX5" fmla="*/ 2322489 w 2677922"/>
                <a:gd name="connsiteY5" fmla="*/ 1983157 h 2672762"/>
                <a:gd name="connsiteX6" fmla="*/ 2412785 w 2677922"/>
                <a:gd name="connsiteY6" fmla="*/ 2080161 h 2672762"/>
                <a:gd name="connsiteX7" fmla="*/ 2418461 w 2677922"/>
                <a:gd name="connsiteY7" fmla="*/ 2146722 h 2672762"/>
                <a:gd name="connsiteX8" fmla="*/ 2414849 w 2677922"/>
                <a:gd name="connsiteY8" fmla="*/ 2151882 h 2672762"/>
                <a:gd name="connsiteX9" fmla="*/ 2324037 w 2677922"/>
                <a:gd name="connsiteY9" fmla="*/ 2174585 h 2672762"/>
                <a:gd name="connsiteX10" fmla="*/ 2219294 w 2677922"/>
                <a:gd name="connsiteY10" fmla="*/ 2118859 h 2672762"/>
                <a:gd name="connsiteX11" fmla="*/ 2178531 w 2677922"/>
                <a:gd name="connsiteY11" fmla="*/ 2120407 h 2672762"/>
                <a:gd name="connsiteX12" fmla="*/ 2125386 w 2677922"/>
                <a:gd name="connsiteY12" fmla="*/ 2172521 h 2672762"/>
                <a:gd name="connsiteX13" fmla="*/ 2122806 w 2677922"/>
                <a:gd name="connsiteY13" fmla="*/ 2217411 h 2672762"/>
                <a:gd name="connsiteX14" fmla="*/ 2184723 w 2677922"/>
                <a:gd name="connsiteY14" fmla="*/ 2334538 h 2672762"/>
                <a:gd name="connsiteX15" fmla="*/ 2174404 w 2677922"/>
                <a:gd name="connsiteY15" fmla="*/ 2395423 h 2672762"/>
                <a:gd name="connsiteX16" fmla="*/ 2164084 w 2677922"/>
                <a:gd name="connsiteY16" fmla="*/ 2404711 h 2672762"/>
                <a:gd name="connsiteX17" fmla="*/ 2075336 w 2677922"/>
                <a:gd name="connsiteY17" fmla="*/ 2401615 h 2672762"/>
                <a:gd name="connsiteX18" fmla="*/ 1988652 w 2677922"/>
                <a:gd name="connsiteY18" fmla="*/ 2320606 h 2672762"/>
                <a:gd name="connsiteX19" fmla="*/ 1944277 w 2677922"/>
                <a:gd name="connsiteY19" fmla="*/ 2311835 h 2672762"/>
                <a:gd name="connsiteX20" fmla="*/ 1883392 w 2677922"/>
                <a:gd name="connsiteY20" fmla="*/ 2346405 h 2672762"/>
                <a:gd name="connsiteX21" fmla="*/ 1868429 w 2677922"/>
                <a:gd name="connsiteY21" fmla="*/ 2391811 h 2672762"/>
                <a:gd name="connsiteX22" fmla="*/ 1899388 w 2677922"/>
                <a:gd name="connsiteY22" fmla="*/ 2526997 h 2672762"/>
                <a:gd name="connsiteX23" fmla="*/ 1879264 w 2677922"/>
                <a:gd name="connsiteY23" fmla="*/ 2571887 h 2672762"/>
                <a:gd name="connsiteX24" fmla="*/ 1841082 w 2677922"/>
                <a:gd name="connsiteY24" fmla="*/ 2588915 h 2672762"/>
                <a:gd name="connsiteX25" fmla="*/ 1782777 w 2677922"/>
                <a:gd name="connsiteY25" fmla="*/ 2568276 h 2672762"/>
                <a:gd name="connsiteX26" fmla="*/ 1715184 w 2677922"/>
                <a:gd name="connsiteY26" fmla="*/ 2459404 h 2672762"/>
                <a:gd name="connsiteX27" fmla="*/ 1664618 w 2677922"/>
                <a:gd name="connsiteY27" fmla="*/ 2435669 h 2672762"/>
                <a:gd name="connsiteX28" fmla="*/ 1610440 w 2677922"/>
                <a:gd name="connsiteY28" fmla="*/ 2450117 h 2672762"/>
                <a:gd name="connsiteX29" fmla="*/ 1577418 w 2677922"/>
                <a:gd name="connsiteY29" fmla="*/ 2495007 h 2672762"/>
                <a:gd name="connsiteX30" fmla="*/ 1573806 w 2677922"/>
                <a:gd name="connsiteY30" fmla="*/ 2616777 h 2672762"/>
                <a:gd name="connsiteX31" fmla="*/ 1526852 w 2677922"/>
                <a:gd name="connsiteY31" fmla="*/ 2672503 h 2672762"/>
                <a:gd name="connsiteX32" fmla="*/ 1497441 w 2677922"/>
                <a:gd name="connsiteY32" fmla="*/ 2676115 h 2672762"/>
                <a:gd name="connsiteX33" fmla="*/ 1449972 w 2677922"/>
                <a:gd name="connsiteY33" fmla="*/ 2644124 h 2672762"/>
                <a:gd name="connsiteX34" fmla="*/ 1410241 w 2677922"/>
                <a:gd name="connsiteY34" fmla="*/ 2514614 h 2672762"/>
                <a:gd name="connsiteX35" fmla="*/ 1373091 w 2677922"/>
                <a:gd name="connsiteY35" fmla="*/ 2482623 h 2672762"/>
                <a:gd name="connsiteX36" fmla="*/ 1304982 w 2677922"/>
                <a:gd name="connsiteY36" fmla="*/ 2483139 h 2672762"/>
                <a:gd name="connsiteX37" fmla="*/ 1271959 w 2677922"/>
                <a:gd name="connsiteY37" fmla="*/ 2511518 h 2672762"/>
                <a:gd name="connsiteX38" fmla="*/ 1234293 w 2677922"/>
                <a:gd name="connsiteY38" fmla="*/ 2633805 h 2672762"/>
                <a:gd name="connsiteX39" fmla="*/ 1170828 w 2677922"/>
                <a:gd name="connsiteY39" fmla="*/ 2674567 h 2672762"/>
                <a:gd name="connsiteX40" fmla="*/ 1106847 w 2677922"/>
                <a:gd name="connsiteY40" fmla="*/ 2602330 h 2672762"/>
                <a:gd name="connsiteX41" fmla="*/ 1103751 w 2677922"/>
                <a:gd name="connsiteY41" fmla="*/ 2491395 h 2672762"/>
                <a:gd name="connsiteX42" fmla="*/ 1080532 w 2677922"/>
                <a:gd name="connsiteY42" fmla="*/ 2454244 h 2672762"/>
                <a:gd name="connsiteX43" fmla="*/ 1005199 w 2677922"/>
                <a:gd name="connsiteY43" fmla="*/ 2435153 h 2672762"/>
                <a:gd name="connsiteX44" fmla="*/ 969080 w 2677922"/>
                <a:gd name="connsiteY44" fmla="*/ 2454244 h 2672762"/>
                <a:gd name="connsiteX45" fmla="*/ 900456 w 2677922"/>
                <a:gd name="connsiteY45" fmla="*/ 2564148 h 2672762"/>
                <a:gd name="connsiteX46" fmla="*/ 836474 w 2677922"/>
                <a:gd name="connsiteY46" fmla="*/ 2587367 h 2672762"/>
                <a:gd name="connsiteX47" fmla="*/ 831830 w 2677922"/>
                <a:gd name="connsiteY47" fmla="*/ 2585819 h 2672762"/>
                <a:gd name="connsiteX48" fmla="*/ 785392 w 2677922"/>
                <a:gd name="connsiteY48" fmla="*/ 2504810 h 2672762"/>
                <a:gd name="connsiteX49" fmla="*/ 811707 w 2677922"/>
                <a:gd name="connsiteY49" fmla="*/ 2390779 h 2672762"/>
                <a:gd name="connsiteX50" fmla="*/ 794680 w 2677922"/>
                <a:gd name="connsiteY50" fmla="*/ 2344341 h 2672762"/>
                <a:gd name="connsiteX51" fmla="*/ 739470 w 2677922"/>
                <a:gd name="connsiteY51" fmla="*/ 2312351 h 2672762"/>
                <a:gd name="connsiteX52" fmla="*/ 689421 w 2677922"/>
                <a:gd name="connsiteY52" fmla="*/ 2321638 h 2672762"/>
                <a:gd name="connsiteX53" fmla="*/ 596029 w 2677922"/>
                <a:gd name="connsiteY53" fmla="*/ 2408838 h 2672762"/>
                <a:gd name="connsiteX54" fmla="*/ 530500 w 2677922"/>
                <a:gd name="connsiteY54" fmla="*/ 2415030 h 2672762"/>
                <a:gd name="connsiteX55" fmla="*/ 521212 w 2677922"/>
                <a:gd name="connsiteY55" fmla="*/ 2408838 h 2672762"/>
                <a:gd name="connsiteX56" fmla="*/ 500573 w 2677922"/>
                <a:gd name="connsiteY56" fmla="*/ 2322670 h 2672762"/>
                <a:gd name="connsiteX57" fmla="*/ 556298 w 2677922"/>
                <a:gd name="connsiteY57" fmla="*/ 2217927 h 2672762"/>
                <a:gd name="connsiteX58" fmla="*/ 552171 w 2677922"/>
                <a:gd name="connsiteY58" fmla="*/ 2168909 h 2672762"/>
                <a:gd name="connsiteX59" fmla="*/ 505733 w 2677922"/>
                <a:gd name="connsiteY59" fmla="*/ 2122987 h 2672762"/>
                <a:gd name="connsiteX60" fmla="*/ 457747 w 2677922"/>
                <a:gd name="connsiteY60" fmla="*/ 2119375 h 2672762"/>
                <a:gd name="connsiteX61" fmla="*/ 341652 w 2677922"/>
                <a:gd name="connsiteY61" fmla="*/ 2180777 h 2672762"/>
                <a:gd name="connsiteX62" fmla="*/ 278187 w 2677922"/>
                <a:gd name="connsiteY62" fmla="*/ 2168909 h 2672762"/>
                <a:gd name="connsiteX63" fmla="*/ 274059 w 2677922"/>
                <a:gd name="connsiteY63" fmla="*/ 2164265 h 2672762"/>
                <a:gd name="connsiteX64" fmla="*/ 276639 w 2677922"/>
                <a:gd name="connsiteY64" fmla="*/ 2069325 h 2672762"/>
                <a:gd name="connsiteX65" fmla="*/ 354551 w 2677922"/>
                <a:gd name="connsiteY65" fmla="*/ 1986253 h 2672762"/>
                <a:gd name="connsiteX66" fmla="*/ 363839 w 2677922"/>
                <a:gd name="connsiteY66" fmla="*/ 1940847 h 2672762"/>
                <a:gd name="connsiteX67" fmla="*/ 328237 w 2677922"/>
                <a:gd name="connsiteY67" fmla="*/ 1878930 h 2672762"/>
                <a:gd name="connsiteX68" fmla="*/ 283347 w 2677922"/>
                <a:gd name="connsiteY68" fmla="*/ 1866030 h 2672762"/>
                <a:gd name="connsiteX69" fmla="*/ 170864 w 2677922"/>
                <a:gd name="connsiteY69" fmla="*/ 1891829 h 2672762"/>
                <a:gd name="connsiteX70" fmla="*/ 155900 w 2677922"/>
                <a:gd name="connsiteY70" fmla="*/ 1895441 h 2672762"/>
                <a:gd name="connsiteX71" fmla="*/ 100175 w 2677922"/>
                <a:gd name="connsiteY71" fmla="*/ 1868094 h 2672762"/>
                <a:gd name="connsiteX72" fmla="*/ 87275 w 2677922"/>
                <a:gd name="connsiteY72" fmla="*/ 1838168 h 2672762"/>
                <a:gd name="connsiteX73" fmla="*/ 107915 w 2677922"/>
                <a:gd name="connsiteY73" fmla="*/ 1779862 h 2672762"/>
                <a:gd name="connsiteX74" fmla="*/ 213690 w 2677922"/>
                <a:gd name="connsiteY74" fmla="*/ 1713817 h 2672762"/>
                <a:gd name="connsiteX75" fmla="*/ 238972 w 2677922"/>
                <a:gd name="connsiteY75" fmla="*/ 1654480 h 2672762"/>
                <a:gd name="connsiteX76" fmla="*/ 222977 w 2677922"/>
                <a:gd name="connsiteY76" fmla="*/ 1600818 h 2672762"/>
                <a:gd name="connsiteX77" fmla="*/ 184279 w 2677922"/>
                <a:gd name="connsiteY77" fmla="*/ 1575019 h 2672762"/>
                <a:gd name="connsiteX78" fmla="*/ 59413 w 2677922"/>
                <a:gd name="connsiteY78" fmla="*/ 1571407 h 2672762"/>
                <a:gd name="connsiteX79" fmla="*/ 3687 w 2677922"/>
                <a:gd name="connsiteY79" fmla="*/ 1524453 h 2672762"/>
                <a:gd name="connsiteX80" fmla="*/ 1623 w 2677922"/>
                <a:gd name="connsiteY80" fmla="*/ 1513618 h 2672762"/>
                <a:gd name="connsiteX81" fmla="*/ 48577 w 2677922"/>
                <a:gd name="connsiteY81" fmla="*/ 1442413 h 2672762"/>
                <a:gd name="connsiteX82" fmla="*/ 160544 w 2677922"/>
                <a:gd name="connsiteY82" fmla="*/ 1408358 h 2672762"/>
                <a:gd name="connsiteX83" fmla="*/ 194083 w 2677922"/>
                <a:gd name="connsiteY83" fmla="*/ 1370692 h 2672762"/>
                <a:gd name="connsiteX84" fmla="*/ 192534 w 2677922"/>
                <a:gd name="connsiteY84" fmla="*/ 1298971 h 2672762"/>
                <a:gd name="connsiteX85" fmla="*/ 166220 w 2677922"/>
                <a:gd name="connsiteY85" fmla="*/ 1269560 h 2672762"/>
                <a:gd name="connsiteX86" fmla="*/ 47029 w 2677922"/>
                <a:gd name="connsiteY86" fmla="*/ 1232926 h 2672762"/>
                <a:gd name="connsiteX87" fmla="*/ 1623 w 2677922"/>
                <a:gd name="connsiteY87" fmla="*/ 1166881 h 2672762"/>
                <a:gd name="connsiteX88" fmla="*/ 6267 w 2677922"/>
                <a:gd name="connsiteY88" fmla="*/ 1139534 h 2672762"/>
                <a:gd name="connsiteX89" fmla="*/ 49093 w 2677922"/>
                <a:gd name="connsiteY89" fmla="*/ 1105480 h 2672762"/>
                <a:gd name="connsiteX90" fmla="*/ 164672 w 2677922"/>
                <a:gd name="connsiteY90" fmla="*/ 1101868 h 2672762"/>
                <a:gd name="connsiteX91" fmla="*/ 181699 w 2677922"/>
                <a:gd name="connsiteY91" fmla="*/ 1101352 h 2672762"/>
                <a:gd name="connsiteX92" fmla="*/ 227621 w 2677922"/>
                <a:gd name="connsiteY92" fmla="*/ 1065233 h 2672762"/>
                <a:gd name="connsiteX93" fmla="*/ 241036 w 2677922"/>
                <a:gd name="connsiteY93" fmla="*/ 1014152 h 2672762"/>
                <a:gd name="connsiteX94" fmla="*/ 219366 w 2677922"/>
                <a:gd name="connsiteY94" fmla="*/ 965650 h 2672762"/>
                <a:gd name="connsiteX95" fmla="*/ 113590 w 2677922"/>
                <a:gd name="connsiteY95" fmla="*/ 899605 h 2672762"/>
                <a:gd name="connsiteX96" fmla="*/ 89855 w 2677922"/>
                <a:gd name="connsiteY96" fmla="*/ 832012 h 2672762"/>
                <a:gd name="connsiteX97" fmla="*/ 104818 w 2677922"/>
                <a:gd name="connsiteY97" fmla="*/ 799505 h 2672762"/>
                <a:gd name="connsiteX98" fmla="*/ 151256 w 2677922"/>
                <a:gd name="connsiteY98" fmla="*/ 779898 h 2672762"/>
                <a:gd name="connsiteX99" fmla="*/ 283347 w 2677922"/>
                <a:gd name="connsiteY99" fmla="*/ 810341 h 2672762"/>
                <a:gd name="connsiteX100" fmla="*/ 331332 w 2677922"/>
                <a:gd name="connsiteY100" fmla="*/ 794345 h 2672762"/>
                <a:gd name="connsiteX101" fmla="*/ 363839 w 2677922"/>
                <a:gd name="connsiteY101" fmla="*/ 737588 h 2672762"/>
                <a:gd name="connsiteX102" fmla="*/ 354551 w 2677922"/>
                <a:gd name="connsiteY102" fmla="*/ 689086 h 2672762"/>
                <a:gd name="connsiteX103" fmla="*/ 266835 w 2677922"/>
                <a:gd name="connsiteY103" fmla="*/ 595694 h 2672762"/>
                <a:gd name="connsiteX104" fmla="*/ 261675 w 2677922"/>
                <a:gd name="connsiteY104" fmla="*/ 529133 h 2672762"/>
                <a:gd name="connsiteX105" fmla="*/ 270447 w 2677922"/>
                <a:gd name="connsiteY105" fmla="*/ 516233 h 2672762"/>
                <a:gd name="connsiteX106" fmla="*/ 349907 w 2677922"/>
                <a:gd name="connsiteY106" fmla="*/ 498690 h 2672762"/>
                <a:gd name="connsiteX107" fmla="*/ 457231 w 2677922"/>
                <a:gd name="connsiteY107" fmla="*/ 555964 h 2672762"/>
                <a:gd name="connsiteX108" fmla="*/ 507797 w 2677922"/>
                <a:gd name="connsiteY108" fmla="*/ 551320 h 2672762"/>
                <a:gd name="connsiteX109" fmla="*/ 551139 w 2677922"/>
                <a:gd name="connsiteY109" fmla="*/ 508494 h 2672762"/>
                <a:gd name="connsiteX110" fmla="*/ 556815 w 2677922"/>
                <a:gd name="connsiteY110" fmla="*/ 456896 h 2672762"/>
                <a:gd name="connsiteX111" fmla="*/ 494381 w 2677922"/>
                <a:gd name="connsiteY111" fmla="*/ 339769 h 2672762"/>
                <a:gd name="connsiteX112" fmla="*/ 505217 w 2677922"/>
                <a:gd name="connsiteY112" fmla="*/ 280432 h 2672762"/>
                <a:gd name="connsiteX113" fmla="*/ 537723 w 2677922"/>
                <a:gd name="connsiteY113" fmla="*/ 256181 h 2672762"/>
                <a:gd name="connsiteX114" fmla="*/ 590353 w 2677922"/>
                <a:gd name="connsiteY114" fmla="*/ 261857 h 2672762"/>
                <a:gd name="connsiteX115" fmla="*/ 679617 w 2677922"/>
                <a:gd name="connsiteY115" fmla="*/ 344929 h 2672762"/>
                <a:gd name="connsiteX116" fmla="*/ 754950 w 2677922"/>
                <a:gd name="connsiteY116" fmla="*/ 355765 h 2672762"/>
                <a:gd name="connsiteX117" fmla="*/ 797260 w 2677922"/>
                <a:gd name="connsiteY117" fmla="*/ 329450 h 2672762"/>
                <a:gd name="connsiteX118" fmla="*/ 811707 w 2677922"/>
                <a:gd name="connsiteY118" fmla="*/ 285076 h 2672762"/>
                <a:gd name="connsiteX119" fmla="*/ 781781 w 2677922"/>
                <a:gd name="connsiteY119" fmla="*/ 156081 h 2672762"/>
                <a:gd name="connsiteX120" fmla="*/ 807064 w 2677922"/>
                <a:gd name="connsiteY120" fmla="*/ 100872 h 2672762"/>
                <a:gd name="connsiteX121" fmla="*/ 841634 w 2677922"/>
                <a:gd name="connsiteY121" fmla="*/ 86424 h 2672762"/>
                <a:gd name="connsiteX122" fmla="*/ 896328 w 2677922"/>
                <a:gd name="connsiteY122" fmla="*/ 106031 h 2672762"/>
                <a:gd name="connsiteX123" fmla="*/ 965469 w 2677922"/>
                <a:gd name="connsiteY123" fmla="*/ 217483 h 2672762"/>
                <a:gd name="connsiteX124" fmla="*/ 1013455 w 2677922"/>
                <a:gd name="connsiteY124" fmla="*/ 240702 h 2672762"/>
                <a:gd name="connsiteX125" fmla="*/ 1077952 w 2677922"/>
                <a:gd name="connsiteY125" fmla="*/ 222642 h 2672762"/>
                <a:gd name="connsiteX126" fmla="*/ 1101687 w 2677922"/>
                <a:gd name="connsiteY126" fmla="*/ 188072 h 2672762"/>
                <a:gd name="connsiteX127" fmla="*/ 1106847 w 2677922"/>
                <a:gd name="connsiteY127" fmla="*/ 53918 h 2672762"/>
                <a:gd name="connsiteX128" fmla="*/ 1145029 w 2677922"/>
                <a:gd name="connsiteY128" fmla="*/ 4900 h 2672762"/>
                <a:gd name="connsiteX129" fmla="*/ 1158960 w 2677922"/>
                <a:gd name="connsiteY129" fmla="*/ 1804 h 2672762"/>
                <a:gd name="connsiteX130" fmla="*/ 1235841 w 2677922"/>
                <a:gd name="connsiteY130" fmla="*/ 48758 h 2672762"/>
                <a:gd name="connsiteX131" fmla="*/ 1269895 w 2677922"/>
                <a:gd name="connsiteY131" fmla="*/ 162273 h 2672762"/>
                <a:gd name="connsiteX132" fmla="*/ 1303434 w 2677922"/>
                <a:gd name="connsiteY132" fmla="*/ 192716 h 2672762"/>
                <a:gd name="connsiteX133" fmla="*/ 1376702 w 2677922"/>
                <a:gd name="connsiteY133" fmla="*/ 192716 h 2672762"/>
                <a:gd name="connsiteX134" fmla="*/ 1409209 w 2677922"/>
                <a:gd name="connsiteY134" fmla="*/ 163305 h 2672762"/>
                <a:gd name="connsiteX135" fmla="*/ 1447392 w 2677922"/>
                <a:gd name="connsiteY135" fmla="*/ 37922 h 2672762"/>
                <a:gd name="connsiteX136" fmla="*/ 1499505 w 2677922"/>
                <a:gd name="connsiteY136" fmla="*/ 256 h 2672762"/>
                <a:gd name="connsiteX137" fmla="*/ 1513436 w 2677922"/>
                <a:gd name="connsiteY137" fmla="*/ 772 h 2672762"/>
                <a:gd name="connsiteX138" fmla="*/ 1573290 w 2677922"/>
                <a:gd name="connsiteY138" fmla="*/ 65269 h 2672762"/>
                <a:gd name="connsiteX139" fmla="*/ 1576902 w 2677922"/>
                <a:gd name="connsiteY139" fmla="*/ 185492 h 2672762"/>
                <a:gd name="connsiteX140" fmla="*/ 1598057 w 2677922"/>
                <a:gd name="connsiteY140" fmla="*/ 220578 h 2672762"/>
                <a:gd name="connsiteX141" fmla="*/ 1674422 w 2677922"/>
                <a:gd name="connsiteY141" fmla="*/ 240702 h 2672762"/>
                <a:gd name="connsiteX142" fmla="*/ 1710540 w 2677922"/>
                <a:gd name="connsiteY142" fmla="*/ 221610 h 2672762"/>
                <a:gd name="connsiteX143" fmla="*/ 1779165 w 2677922"/>
                <a:gd name="connsiteY143" fmla="*/ 111707 h 2672762"/>
                <a:gd name="connsiteX144" fmla="*/ 1845726 w 2677922"/>
                <a:gd name="connsiteY144" fmla="*/ 88488 h 2672762"/>
                <a:gd name="connsiteX145" fmla="*/ 1857594 w 2677922"/>
                <a:gd name="connsiteY145" fmla="*/ 92616 h 2672762"/>
                <a:gd name="connsiteX146" fmla="*/ 1895260 w 2677922"/>
                <a:gd name="connsiteY146" fmla="*/ 166401 h 2672762"/>
                <a:gd name="connsiteX147" fmla="*/ 1868429 w 2677922"/>
                <a:gd name="connsiteY147" fmla="*/ 281980 h 2672762"/>
                <a:gd name="connsiteX148" fmla="*/ 1887004 w 2677922"/>
                <a:gd name="connsiteY148" fmla="*/ 332030 h 2672762"/>
                <a:gd name="connsiteX149" fmla="*/ 1946857 w 2677922"/>
                <a:gd name="connsiteY149" fmla="*/ 365052 h 2672762"/>
                <a:gd name="connsiteX150" fmla="*/ 1986588 w 2677922"/>
                <a:gd name="connsiteY150" fmla="*/ 355765 h 2672762"/>
                <a:gd name="connsiteX151" fmla="*/ 2081528 w 2677922"/>
                <a:gd name="connsiteY151" fmla="*/ 267532 h 2672762"/>
                <a:gd name="connsiteX152" fmla="*/ 2151701 w 2677922"/>
                <a:gd name="connsiteY152" fmla="*/ 261857 h 2672762"/>
                <a:gd name="connsiteX153" fmla="*/ 2155312 w 2677922"/>
                <a:gd name="connsiteY153" fmla="*/ 264437 h 2672762"/>
                <a:gd name="connsiteX154" fmla="*/ 2177500 w 2677922"/>
                <a:gd name="connsiteY154" fmla="*/ 353701 h 2672762"/>
                <a:gd name="connsiteX155" fmla="*/ 2122290 w 2677922"/>
                <a:gd name="connsiteY155" fmla="*/ 456896 h 2672762"/>
                <a:gd name="connsiteX156" fmla="*/ 2126934 w 2677922"/>
                <a:gd name="connsiteY156" fmla="*/ 505914 h 2672762"/>
                <a:gd name="connsiteX157" fmla="*/ 2173372 w 2677922"/>
                <a:gd name="connsiteY157" fmla="*/ 551836 h 2672762"/>
                <a:gd name="connsiteX158" fmla="*/ 2219810 w 2677922"/>
                <a:gd name="connsiteY158" fmla="*/ 555964 h 2672762"/>
                <a:gd name="connsiteX159" fmla="*/ 2336937 w 2677922"/>
                <a:gd name="connsiteY159" fmla="*/ 494046 h 2672762"/>
                <a:gd name="connsiteX160" fmla="*/ 2400917 w 2677922"/>
                <a:gd name="connsiteY160" fmla="*/ 507462 h 2672762"/>
                <a:gd name="connsiteX161" fmla="*/ 2420525 w 2677922"/>
                <a:gd name="connsiteY161" fmla="*/ 533777 h 2672762"/>
                <a:gd name="connsiteX162" fmla="*/ 2415365 w 2677922"/>
                <a:gd name="connsiteY162" fmla="*/ 591566 h 2672762"/>
                <a:gd name="connsiteX163" fmla="*/ 2321973 w 2677922"/>
                <a:gd name="connsiteY163" fmla="*/ 692182 h 2672762"/>
                <a:gd name="connsiteX164" fmla="*/ 2313718 w 2677922"/>
                <a:gd name="connsiteY164" fmla="*/ 733460 h 2672762"/>
                <a:gd name="connsiteX165" fmla="*/ 2349320 w 2677922"/>
                <a:gd name="connsiteY165" fmla="*/ 795377 h 2672762"/>
                <a:gd name="connsiteX166" fmla="*/ 2394726 w 2677922"/>
                <a:gd name="connsiteY166" fmla="*/ 810341 h 2672762"/>
                <a:gd name="connsiteX167" fmla="*/ 2526816 w 2677922"/>
                <a:gd name="connsiteY167" fmla="*/ 780414 h 2672762"/>
                <a:gd name="connsiteX168" fmla="*/ 2575834 w 2677922"/>
                <a:gd name="connsiteY168" fmla="*/ 803117 h 2672762"/>
                <a:gd name="connsiteX169" fmla="*/ 2591313 w 2677922"/>
                <a:gd name="connsiteY169" fmla="*/ 838719 h 2672762"/>
                <a:gd name="connsiteX170" fmla="*/ 2570158 w 2677922"/>
                <a:gd name="connsiteY170" fmla="*/ 896509 h 2672762"/>
                <a:gd name="connsiteX171" fmla="*/ 2461287 w 2677922"/>
                <a:gd name="connsiteY171" fmla="*/ 964102 h 2672762"/>
                <a:gd name="connsiteX172" fmla="*/ 2438068 w 2677922"/>
                <a:gd name="connsiteY172" fmla="*/ 1014668 h 2672762"/>
                <a:gd name="connsiteX173" fmla="*/ 2454063 w 2677922"/>
                <a:gd name="connsiteY173" fmla="*/ 1073489 h 2672762"/>
                <a:gd name="connsiteX174" fmla="*/ 2492762 w 2677922"/>
                <a:gd name="connsiteY174" fmla="*/ 1100836 h 2672762"/>
                <a:gd name="connsiteX175" fmla="*/ 2628464 w 2677922"/>
                <a:gd name="connsiteY175" fmla="*/ 1105996 h 2672762"/>
                <a:gd name="connsiteX176" fmla="*/ 2672322 w 2677922"/>
                <a:gd name="connsiteY176" fmla="*/ 1140566 h 2672762"/>
                <a:gd name="connsiteX177" fmla="*/ 2677998 w 2677922"/>
                <a:gd name="connsiteY177" fmla="*/ 1182360 h 2672762"/>
                <a:gd name="connsiteX178" fmla="*/ 2644459 w 2677922"/>
                <a:gd name="connsiteY178" fmla="*/ 1229830 h 2672762"/>
                <a:gd name="connsiteX179" fmla="*/ 2522172 w 2677922"/>
                <a:gd name="connsiteY179" fmla="*/ 1267497 h 2672762"/>
                <a:gd name="connsiteX180" fmla="*/ 2483990 w 2677922"/>
                <a:gd name="connsiteY180" fmla="*/ 1315998 h 2672762"/>
                <a:gd name="connsiteX181" fmla="*/ 2486570 w 2677922"/>
                <a:gd name="connsiteY181" fmla="*/ 1379980 h 2672762"/>
                <a:gd name="connsiteX182" fmla="*/ 2512885 w 2677922"/>
                <a:gd name="connsiteY182" fmla="*/ 1407842 h 2672762"/>
                <a:gd name="connsiteX183" fmla="*/ 2641363 w 2677922"/>
                <a:gd name="connsiteY183" fmla="*/ 1447057 h 2672762"/>
                <a:gd name="connsiteX184" fmla="*/ 2677998 w 2677922"/>
                <a:gd name="connsiteY184" fmla="*/ 1498138 h 2672762"/>
                <a:gd name="connsiteX185" fmla="*/ 2677998 w 2677922"/>
                <a:gd name="connsiteY185" fmla="*/ 1507426 h 2672762"/>
                <a:gd name="connsiteX186" fmla="*/ 2611952 w 2677922"/>
                <a:gd name="connsiteY186" fmla="*/ 1572955 h 2672762"/>
                <a:gd name="connsiteX187" fmla="*/ 2490182 w 2677922"/>
                <a:gd name="connsiteY187" fmla="*/ 1576567 h 2672762"/>
                <a:gd name="connsiteX188" fmla="*/ 2457675 w 2677922"/>
                <a:gd name="connsiteY188" fmla="*/ 1596690 h 2672762"/>
                <a:gd name="connsiteX189" fmla="*/ 2437036 w 2677922"/>
                <a:gd name="connsiteY189" fmla="*/ 1673055 h 2672762"/>
                <a:gd name="connsiteX190" fmla="*/ 2457159 w 2677922"/>
                <a:gd name="connsiteY190" fmla="*/ 1710205 h 2672762"/>
                <a:gd name="connsiteX191" fmla="*/ 2564483 w 2677922"/>
                <a:gd name="connsiteY191" fmla="*/ 1777282 h 2672762"/>
                <a:gd name="connsiteX192" fmla="*/ 2588733 w 2677922"/>
                <a:gd name="connsiteY192" fmla="*/ 1845907 h 2672762"/>
                <a:gd name="connsiteX193" fmla="*/ 2571706 w 2677922"/>
                <a:gd name="connsiteY193" fmla="*/ 1880994 h 2672762"/>
                <a:gd name="connsiteX194" fmla="*/ 2538684 w 2677922"/>
                <a:gd name="connsiteY194" fmla="*/ 1897505 h 2672762"/>
                <a:gd name="connsiteX195" fmla="*/ 1338521 w 2677922"/>
                <a:gd name="connsiteY195" fmla="*/ 2312867 h 2672762"/>
                <a:gd name="connsiteX196" fmla="*/ 2316814 w 2677922"/>
                <a:gd name="connsiteY196" fmla="*/ 1335605 h 2672762"/>
                <a:gd name="connsiteX197" fmla="*/ 1340068 w 2677922"/>
                <a:gd name="connsiteY197" fmla="*/ 359376 h 2672762"/>
                <a:gd name="connsiteX198" fmla="*/ 361775 w 2677922"/>
                <a:gd name="connsiteY198" fmla="*/ 1331994 h 2672762"/>
                <a:gd name="connsiteX199" fmla="*/ 1338521 w 2677922"/>
                <a:gd name="connsiteY199" fmla="*/ 2312867 h 26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2677922" h="2672762">
                  <a:moveTo>
                    <a:pt x="2538684" y="1897505"/>
                  </a:moveTo>
                  <a:cubicBezTo>
                    <a:pt x="2511337" y="1891313"/>
                    <a:pt x="2483990" y="1885121"/>
                    <a:pt x="2456643" y="1879446"/>
                  </a:cubicBezTo>
                  <a:cubicBezTo>
                    <a:pt x="2434456" y="1874286"/>
                    <a:pt x="2411753" y="1869642"/>
                    <a:pt x="2389566" y="1863966"/>
                  </a:cubicBezTo>
                  <a:cubicBezTo>
                    <a:pt x="2375119" y="1860354"/>
                    <a:pt x="2363767" y="1864482"/>
                    <a:pt x="2354479" y="1874802"/>
                  </a:cubicBezTo>
                  <a:cubicBezTo>
                    <a:pt x="2335389" y="1896989"/>
                    <a:pt x="2320425" y="1922272"/>
                    <a:pt x="2312170" y="1950651"/>
                  </a:cubicBezTo>
                  <a:cubicBezTo>
                    <a:pt x="2308042" y="1964066"/>
                    <a:pt x="2314234" y="1973869"/>
                    <a:pt x="2322489" y="1983157"/>
                  </a:cubicBezTo>
                  <a:cubicBezTo>
                    <a:pt x="2352416" y="2015664"/>
                    <a:pt x="2382858" y="2048170"/>
                    <a:pt x="2412785" y="2080161"/>
                  </a:cubicBezTo>
                  <a:cubicBezTo>
                    <a:pt x="2435488" y="2104412"/>
                    <a:pt x="2436520" y="2118859"/>
                    <a:pt x="2418461" y="2146722"/>
                  </a:cubicBezTo>
                  <a:cubicBezTo>
                    <a:pt x="2417429" y="2148270"/>
                    <a:pt x="2416397" y="2150334"/>
                    <a:pt x="2414849" y="2151882"/>
                  </a:cubicBezTo>
                  <a:cubicBezTo>
                    <a:pt x="2380795" y="2197804"/>
                    <a:pt x="2365831" y="2198320"/>
                    <a:pt x="2324037" y="2174585"/>
                  </a:cubicBezTo>
                  <a:cubicBezTo>
                    <a:pt x="2289982" y="2154978"/>
                    <a:pt x="2253864" y="2137434"/>
                    <a:pt x="2219294" y="2118859"/>
                  </a:cubicBezTo>
                  <a:cubicBezTo>
                    <a:pt x="2204846" y="2111120"/>
                    <a:pt x="2191431" y="2111120"/>
                    <a:pt x="2178531" y="2120407"/>
                  </a:cubicBezTo>
                  <a:cubicBezTo>
                    <a:pt x="2157892" y="2134855"/>
                    <a:pt x="2140349" y="2152398"/>
                    <a:pt x="2125386" y="2172521"/>
                  </a:cubicBezTo>
                  <a:cubicBezTo>
                    <a:pt x="2114550" y="2186968"/>
                    <a:pt x="2114034" y="2201416"/>
                    <a:pt x="2122806" y="2217411"/>
                  </a:cubicBezTo>
                  <a:cubicBezTo>
                    <a:pt x="2143961" y="2256109"/>
                    <a:pt x="2164600" y="2295323"/>
                    <a:pt x="2184723" y="2334538"/>
                  </a:cubicBezTo>
                  <a:cubicBezTo>
                    <a:pt x="2198655" y="2361885"/>
                    <a:pt x="2196591" y="2374268"/>
                    <a:pt x="2174404" y="2395423"/>
                  </a:cubicBezTo>
                  <a:cubicBezTo>
                    <a:pt x="2170792" y="2398519"/>
                    <a:pt x="2167696" y="2402131"/>
                    <a:pt x="2164084" y="2404711"/>
                  </a:cubicBezTo>
                  <a:cubicBezTo>
                    <a:pt x="2131062" y="2428962"/>
                    <a:pt x="2114034" y="2440829"/>
                    <a:pt x="2075336" y="2401615"/>
                  </a:cubicBezTo>
                  <a:cubicBezTo>
                    <a:pt x="2047473" y="2373236"/>
                    <a:pt x="2017547" y="2347953"/>
                    <a:pt x="1988652" y="2320606"/>
                  </a:cubicBezTo>
                  <a:cubicBezTo>
                    <a:pt x="1975236" y="2307707"/>
                    <a:pt x="1960789" y="2305127"/>
                    <a:pt x="1944277" y="2311835"/>
                  </a:cubicBezTo>
                  <a:cubicBezTo>
                    <a:pt x="1922607" y="2320606"/>
                    <a:pt x="1901968" y="2331958"/>
                    <a:pt x="1883392" y="2346405"/>
                  </a:cubicBezTo>
                  <a:cubicBezTo>
                    <a:pt x="1867913" y="2358273"/>
                    <a:pt x="1863785" y="2373236"/>
                    <a:pt x="1868429" y="2391811"/>
                  </a:cubicBezTo>
                  <a:cubicBezTo>
                    <a:pt x="1879264" y="2436701"/>
                    <a:pt x="1889584" y="2482107"/>
                    <a:pt x="1899388" y="2526997"/>
                  </a:cubicBezTo>
                  <a:cubicBezTo>
                    <a:pt x="1903516" y="2546604"/>
                    <a:pt x="1896808" y="2561568"/>
                    <a:pt x="1879264" y="2571887"/>
                  </a:cubicBezTo>
                  <a:cubicBezTo>
                    <a:pt x="1867397" y="2579111"/>
                    <a:pt x="1854498" y="2584787"/>
                    <a:pt x="1841082" y="2588915"/>
                  </a:cubicBezTo>
                  <a:cubicBezTo>
                    <a:pt x="1813736" y="2597686"/>
                    <a:pt x="1798256" y="2592526"/>
                    <a:pt x="1782777" y="2568276"/>
                  </a:cubicBezTo>
                  <a:cubicBezTo>
                    <a:pt x="1760074" y="2532157"/>
                    <a:pt x="1736855" y="2496555"/>
                    <a:pt x="1715184" y="2459404"/>
                  </a:cubicBezTo>
                  <a:cubicBezTo>
                    <a:pt x="1703316" y="2439281"/>
                    <a:pt x="1687837" y="2431542"/>
                    <a:pt x="1664618" y="2435669"/>
                  </a:cubicBezTo>
                  <a:cubicBezTo>
                    <a:pt x="1646043" y="2439281"/>
                    <a:pt x="1627984" y="2443925"/>
                    <a:pt x="1610440" y="2450117"/>
                  </a:cubicBezTo>
                  <a:cubicBezTo>
                    <a:pt x="1586190" y="2458888"/>
                    <a:pt x="1578450" y="2469208"/>
                    <a:pt x="1577418" y="2495007"/>
                  </a:cubicBezTo>
                  <a:cubicBezTo>
                    <a:pt x="1575870" y="2535769"/>
                    <a:pt x="1574838" y="2576015"/>
                    <a:pt x="1573806" y="2616777"/>
                  </a:cubicBezTo>
                  <a:cubicBezTo>
                    <a:pt x="1572774" y="2653928"/>
                    <a:pt x="1563487" y="2665795"/>
                    <a:pt x="1526852" y="2672503"/>
                  </a:cubicBezTo>
                  <a:cubicBezTo>
                    <a:pt x="1517049" y="2674567"/>
                    <a:pt x="1507245" y="2675599"/>
                    <a:pt x="1497441" y="2676115"/>
                  </a:cubicBezTo>
                  <a:cubicBezTo>
                    <a:pt x="1473191" y="2677663"/>
                    <a:pt x="1457711" y="2667859"/>
                    <a:pt x="1449972" y="2644124"/>
                  </a:cubicBezTo>
                  <a:cubicBezTo>
                    <a:pt x="1436040" y="2600782"/>
                    <a:pt x="1422624" y="2557956"/>
                    <a:pt x="1410241" y="2514614"/>
                  </a:cubicBezTo>
                  <a:cubicBezTo>
                    <a:pt x="1404565" y="2495007"/>
                    <a:pt x="1392698" y="2485719"/>
                    <a:pt x="1373091" y="2482623"/>
                  </a:cubicBezTo>
                  <a:cubicBezTo>
                    <a:pt x="1350388" y="2479527"/>
                    <a:pt x="1327685" y="2479527"/>
                    <a:pt x="1304982" y="2483139"/>
                  </a:cubicBezTo>
                  <a:cubicBezTo>
                    <a:pt x="1287955" y="2485719"/>
                    <a:pt x="1277119" y="2494491"/>
                    <a:pt x="1271959" y="2511518"/>
                  </a:cubicBezTo>
                  <a:cubicBezTo>
                    <a:pt x="1260092" y="2552280"/>
                    <a:pt x="1247192" y="2593042"/>
                    <a:pt x="1234293" y="2633805"/>
                  </a:cubicBezTo>
                  <a:cubicBezTo>
                    <a:pt x="1222941" y="2670439"/>
                    <a:pt x="1208494" y="2679727"/>
                    <a:pt x="1170828" y="2674567"/>
                  </a:cubicBezTo>
                  <a:cubicBezTo>
                    <a:pt x="1114070" y="2666827"/>
                    <a:pt x="1107362" y="2659087"/>
                    <a:pt x="1106847" y="2602330"/>
                  </a:cubicBezTo>
                  <a:cubicBezTo>
                    <a:pt x="1106331" y="2565180"/>
                    <a:pt x="1104783" y="2528545"/>
                    <a:pt x="1103751" y="2491395"/>
                  </a:cubicBezTo>
                  <a:cubicBezTo>
                    <a:pt x="1103234" y="2474368"/>
                    <a:pt x="1096527" y="2460952"/>
                    <a:pt x="1080532" y="2454244"/>
                  </a:cubicBezTo>
                  <a:cubicBezTo>
                    <a:pt x="1056281" y="2443925"/>
                    <a:pt x="1031514" y="2436701"/>
                    <a:pt x="1005199" y="2435153"/>
                  </a:cubicBezTo>
                  <a:cubicBezTo>
                    <a:pt x="989203" y="2434121"/>
                    <a:pt x="977852" y="2440313"/>
                    <a:pt x="969080" y="2454244"/>
                  </a:cubicBezTo>
                  <a:cubicBezTo>
                    <a:pt x="946894" y="2491395"/>
                    <a:pt x="923159" y="2527513"/>
                    <a:pt x="900456" y="2564148"/>
                  </a:cubicBezTo>
                  <a:cubicBezTo>
                    <a:pt x="882396" y="2593042"/>
                    <a:pt x="868465" y="2598202"/>
                    <a:pt x="836474" y="2587367"/>
                  </a:cubicBezTo>
                  <a:cubicBezTo>
                    <a:pt x="834926" y="2586851"/>
                    <a:pt x="833379" y="2586335"/>
                    <a:pt x="831830" y="2585819"/>
                  </a:cubicBezTo>
                  <a:cubicBezTo>
                    <a:pt x="782297" y="2565696"/>
                    <a:pt x="772493" y="2554344"/>
                    <a:pt x="785392" y="2504810"/>
                  </a:cubicBezTo>
                  <a:cubicBezTo>
                    <a:pt x="795196" y="2467144"/>
                    <a:pt x="802420" y="2428962"/>
                    <a:pt x="811707" y="2390779"/>
                  </a:cubicBezTo>
                  <a:cubicBezTo>
                    <a:pt x="816351" y="2371172"/>
                    <a:pt x="811191" y="2356209"/>
                    <a:pt x="794680" y="2344341"/>
                  </a:cubicBezTo>
                  <a:cubicBezTo>
                    <a:pt x="777137" y="2331958"/>
                    <a:pt x="759078" y="2321122"/>
                    <a:pt x="739470" y="2312351"/>
                  </a:cubicBezTo>
                  <a:cubicBezTo>
                    <a:pt x="720895" y="2304095"/>
                    <a:pt x="704900" y="2307191"/>
                    <a:pt x="689421" y="2321638"/>
                  </a:cubicBezTo>
                  <a:cubicBezTo>
                    <a:pt x="658462" y="2351049"/>
                    <a:pt x="626988" y="2379944"/>
                    <a:pt x="596029" y="2408838"/>
                  </a:cubicBezTo>
                  <a:cubicBezTo>
                    <a:pt x="572810" y="2431026"/>
                    <a:pt x="557847" y="2432057"/>
                    <a:pt x="530500" y="2415030"/>
                  </a:cubicBezTo>
                  <a:cubicBezTo>
                    <a:pt x="527404" y="2412966"/>
                    <a:pt x="524308" y="2410902"/>
                    <a:pt x="521212" y="2408838"/>
                  </a:cubicBezTo>
                  <a:cubicBezTo>
                    <a:pt x="481482" y="2380460"/>
                    <a:pt x="477870" y="2365496"/>
                    <a:pt x="500573" y="2322670"/>
                  </a:cubicBezTo>
                  <a:cubicBezTo>
                    <a:pt x="519148" y="2287584"/>
                    <a:pt x="537207" y="2252497"/>
                    <a:pt x="556298" y="2217927"/>
                  </a:cubicBezTo>
                  <a:cubicBezTo>
                    <a:pt x="566102" y="2199868"/>
                    <a:pt x="564555" y="2184388"/>
                    <a:pt x="552171" y="2168909"/>
                  </a:cubicBezTo>
                  <a:cubicBezTo>
                    <a:pt x="538756" y="2151882"/>
                    <a:pt x="523276" y="2136402"/>
                    <a:pt x="505733" y="2122987"/>
                  </a:cubicBezTo>
                  <a:cubicBezTo>
                    <a:pt x="490254" y="2111120"/>
                    <a:pt x="474774" y="2110088"/>
                    <a:pt x="457747" y="2119375"/>
                  </a:cubicBezTo>
                  <a:cubicBezTo>
                    <a:pt x="419564" y="2140014"/>
                    <a:pt x="380866" y="2160653"/>
                    <a:pt x="341652" y="2180777"/>
                  </a:cubicBezTo>
                  <a:cubicBezTo>
                    <a:pt x="314305" y="2195224"/>
                    <a:pt x="298310" y="2191612"/>
                    <a:pt x="278187" y="2168909"/>
                  </a:cubicBezTo>
                  <a:cubicBezTo>
                    <a:pt x="276639" y="2167361"/>
                    <a:pt x="275607" y="2165813"/>
                    <a:pt x="274059" y="2164265"/>
                  </a:cubicBezTo>
                  <a:cubicBezTo>
                    <a:pt x="238456" y="2122987"/>
                    <a:pt x="238972" y="2108540"/>
                    <a:pt x="276639" y="2069325"/>
                  </a:cubicBezTo>
                  <a:cubicBezTo>
                    <a:pt x="302954" y="2041463"/>
                    <a:pt x="327721" y="2013084"/>
                    <a:pt x="354551" y="1986253"/>
                  </a:cubicBezTo>
                  <a:cubicBezTo>
                    <a:pt x="367967" y="1972322"/>
                    <a:pt x="370547" y="1957874"/>
                    <a:pt x="363839" y="1940847"/>
                  </a:cubicBezTo>
                  <a:cubicBezTo>
                    <a:pt x="355067" y="1918660"/>
                    <a:pt x="342684" y="1898021"/>
                    <a:pt x="328237" y="1878930"/>
                  </a:cubicBezTo>
                  <a:cubicBezTo>
                    <a:pt x="316369" y="1863450"/>
                    <a:pt x="300374" y="1861902"/>
                    <a:pt x="283347" y="1866030"/>
                  </a:cubicBezTo>
                  <a:cubicBezTo>
                    <a:pt x="245680" y="1874802"/>
                    <a:pt x="208530" y="1883573"/>
                    <a:pt x="170864" y="1891829"/>
                  </a:cubicBezTo>
                  <a:cubicBezTo>
                    <a:pt x="165704" y="1892861"/>
                    <a:pt x="160544" y="1894409"/>
                    <a:pt x="155900" y="1895441"/>
                  </a:cubicBezTo>
                  <a:cubicBezTo>
                    <a:pt x="127521" y="1900601"/>
                    <a:pt x="113074" y="1893893"/>
                    <a:pt x="100175" y="1868094"/>
                  </a:cubicBezTo>
                  <a:cubicBezTo>
                    <a:pt x="95531" y="1858291"/>
                    <a:pt x="90887" y="1848487"/>
                    <a:pt x="87275" y="1838168"/>
                  </a:cubicBezTo>
                  <a:cubicBezTo>
                    <a:pt x="77988" y="1810821"/>
                    <a:pt x="83147" y="1795341"/>
                    <a:pt x="107915" y="1779862"/>
                  </a:cubicBezTo>
                  <a:cubicBezTo>
                    <a:pt x="143001" y="1757675"/>
                    <a:pt x="178603" y="1735488"/>
                    <a:pt x="213690" y="1713817"/>
                  </a:cubicBezTo>
                  <a:cubicBezTo>
                    <a:pt x="241552" y="1696274"/>
                    <a:pt x="245680" y="1686470"/>
                    <a:pt x="238972" y="1654480"/>
                  </a:cubicBezTo>
                  <a:cubicBezTo>
                    <a:pt x="234845" y="1636420"/>
                    <a:pt x="230201" y="1617845"/>
                    <a:pt x="222977" y="1600818"/>
                  </a:cubicBezTo>
                  <a:cubicBezTo>
                    <a:pt x="215753" y="1583791"/>
                    <a:pt x="203370" y="1575535"/>
                    <a:pt x="184279" y="1575019"/>
                  </a:cubicBezTo>
                  <a:cubicBezTo>
                    <a:pt x="142485" y="1574503"/>
                    <a:pt x="101207" y="1572955"/>
                    <a:pt x="59413" y="1571407"/>
                  </a:cubicBezTo>
                  <a:cubicBezTo>
                    <a:pt x="21746" y="1570375"/>
                    <a:pt x="10395" y="1560572"/>
                    <a:pt x="3687" y="1524453"/>
                  </a:cubicBezTo>
                  <a:cubicBezTo>
                    <a:pt x="3171" y="1520841"/>
                    <a:pt x="2139" y="1517230"/>
                    <a:pt x="1623" y="1513618"/>
                  </a:cubicBezTo>
                  <a:cubicBezTo>
                    <a:pt x="-4053" y="1467696"/>
                    <a:pt x="3687" y="1455828"/>
                    <a:pt x="48577" y="1442413"/>
                  </a:cubicBezTo>
                  <a:cubicBezTo>
                    <a:pt x="85727" y="1431061"/>
                    <a:pt x="122877" y="1418678"/>
                    <a:pt x="160544" y="1408358"/>
                  </a:cubicBezTo>
                  <a:cubicBezTo>
                    <a:pt x="181183" y="1402683"/>
                    <a:pt x="192018" y="1390815"/>
                    <a:pt x="194083" y="1370692"/>
                  </a:cubicBezTo>
                  <a:cubicBezTo>
                    <a:pt x="196147" y="1346957"/>
                    <a:pt x="197178" y="1322706"/>
                    <a:pt x="192534" y="1298971"/>
                  </a:cubicBezTo>
                  <a:cubicBezTo>
                    <a:pt x="189954" y="1283492"/>
                    <a:pt x="181183" y="1274204"/>
                    <a:pt x="166220" y="1269560"/>
                  </a:cubicBezTo>
                  <a:cubicBezTo>
                    <a:pt x="126490" y="1257693"/>
                    <a:pt x="86759" y="1245310"/>
                    <a:pt x="47029" y="1232926"/>
                  </a:cubicBezTo>
                  <a:cubicBezTo>
                    <a:pt x="3687" y="1219511"/>
                    <a:pt x="-957" y="1212287"/>
                    <a:pt x="1623" y="1166881"/>
                  </a:cubicBezTo>
                  <a:cubicBezTo>
                    <a:pt x="2139" y="1157593"/>
                    <a:pt x="4203" y="1148306"/>
                    <a:pt x="6267" y="1139534"/>
                  </a:cubicBezTo>
                  <a:cubicBezTo>
                    <a:pt x="12459" y="1116831"/>
                    <a:pt x="25358" y="1106512"/>
                    <a:pt x="49093" y="1105480"/>
                  </a:cubicBezTo>
                  <a:cubicBezTo>
                    <a:pt x="87791" y="1103932"/>
                    <a:pt x="125974" y="1102900"/>
                    <a:pt x="164672" y="1101868"/>
                  </a:cubicBezTo>
                  <a:cubicBezTo>
                    <a:pt x="170348" y="1101868"/>
                    <a:pt x="176023" y="1101352"/>
                    <a:pt x="181699" y="1101352"/>
                  </a:cubicBezTo>
                  <a:cubicBezTo>
                    <a:pt x="207498" y="1102384"/>
                    <a:pt x="220913" y="1087936"/>
                    <a:pt x="227621" y="1065233"/>
                  </a:cubicBezTo>
                  <a:cubicBezTo>
                    <a:pt x="232781" y="1048206"/>
                    <a:pt x="237425" y="1031179"/>
                    <a:pt x="241036" y="1014152"/>
                  </a:cubicBezTo>
                  <a:cubicBezTo>
                    <a:pt x="245680" y="990417"/>
                    <a:pt x="240005" y="979065"/>
                    <a:pt x="219366" y="965650"/>
                  </a:cubicBezTo>
                  <a:cubicBezTo>
                    <a:pt x="184279" y="943463"/>
                    <a:pt x="148676" y="921276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210042" y="-3872"/>
                    <a:pt x="1222426" y="1804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2"/>
                    <a:pt x="2498437" y="942947"/>
                    <a:pt x="2461287" y="964102"/>
                  </a:cubicBezTo>
                  <a:cubicBezTo>
                    <a:pt x="2440132" y="976485"/>
                    <a:pt x="2434456" y="992997"/>
                    <a:pt x="2438068" y="1014668"/>
                  </a:cubicBezTo>
                  <a:cubicBezTo>
                    <a:pt x="2441164" y="1034791"/>
                    <a:pt x="2446840" y="1054398"/>
                    <a:pt x="2454063" y="1073489"/>
                  </a:cubicBezTo>
                  <a:cubicBezTo>
                    <a:pt x="2460771" y="1091032"/>
                    <a:pt x="2472638" y="1100320"/>
                    <a:pt x="2492762" y="1100836"/>
                  </a:cubicBezTo>
                  <a:cubicBezTo>
                    <a:pt x="2538168" y="1101352"/>
                    <a:pt x="2583058" y="1104448"/>
                    <a:pt x="2628464" y="1105996"/>
                  </a:cubicBezTo>
                  <a:cubicBezTo>
                    <a:pt x="2653230" y="1107028"/>
                    <a:pt x="2665614" y="1116831"/>
                    <a:pt x="2672322" y="1140566"/>
                  </a:cubicBezTo>
                  <a:cubicBezTo>
                    <a:pt x="2676449" y="1153982"/>
                    <a:pt x="2677998" y="1167913"/>
                    <a:pt x="2677998" y="1182360"/>
                  </a:cubicBezTo>
                  <a:cubicBezTo>
                    <a:pt x="2677998" y="1210223"/>
                    <a:pt x="2670258" y="1221575"/>
                    <a:pt x="2644459" y="1229830"/>
                  </a:cubicBezTo>
                  <a:cubicBezTo>
                    <a:pt x="2603697" y="1242730"/>
                    <a:pt x="2562934" y="1255113"/>
                    <a:pt x="2522172" y="1267497"/>
                  </a:cubicBezTo>
                  <a:cubicBezTo>
                    <a:pt x="2492762" y="1276268"/>
                    <a:pt x="2485022" y="1285556"/>
                    <a:pt x="2483990" y="1315998"/>
                  </a:cubicBezTo>
                  <a:cubicBezTo>
                    <a:pt x="2483474" y="1337153"/>
                    <a:pt x="2481926" y="1358824"/>
                    <a:pt x="2486570" y="1379980"/>
                  </a:cubicBezTo>
                  <a:cubicBezTo>
                    <a:pt x="2489666" y="1394427"/>
                    <a:pt x="2498437" y="1403199"/>
                    <a:pt x="2512885" y="1407842"/>
                  </a:cubicBezTo>
                  <a:cubicBezTo>
                    <a:pt x="2555711" y="1420742"/>
                    <a:pt x="2598537" y="1433641"/>
                    <a:pt x="2641363" y="1447057"/>
                  </a:cubicBezTo>
                  <a:cubicBezTo>
                    <a:pt x="2671290" y="1456344"/>
                    <a:pt x="2678514" y="1466664"/>
                    <a:pt x="2677998" y="1498138"/>
                  </a:cubicBezTo>
                  <a:cubicBezTo>
                    <a:pt x="2677998" y="1501234"/>
                    <a:pt x="2677998" y="1504330"/>
                    <a:pt x="2677998" y="1507426"/>
                  </a:cubicBezTo>
                  <a:cubicBezTo>
                    <a:pt x="2675934" y="1555928"/>
                    <a:pt x="2660454" y="1571407"/>
                    <a:pt x="2611952" y="1572955"/>
                  </a:cubicBezTo>
                  <a:cubicBezTo>
                    <a:pt x="2571190" y="1573987"/>
                    <a:pt x="2530944" y="1576051"/>
                    <a:pt x="2490182" y="1576567"/>
                  </a:cubicBezTo>
                  <a:cubicBezTo>
                    <a:pt x="2474702" y="1577083"/>
                    <a:pt x="2463867" y="1583791"/>
                    <a:pt x="2457675" y="1596690"/>
                  </a:cubicBezTo>
                  <a:cubicBezTo>
                    <a:pt x="2446324" y="1620941"/>
                    <a:pt x="2439100" y="1646224"/>
                    <a:pt x="2437036" y="1673055"/>
                  </a:cubicBezTo>
                  <a:cubicBezTo>
                    <a:pt x="2435488" y="1690082"/>
                    <a:pt x="2442712" y="1701434"/>
                    <a:pt x="2457159" y="1710205"/>
                  </a:cubicBezTo>
                  <a:cubicBezTo>
                    <a:pt x="2493278" y="1732392"/>
                    <a:pt x="2528880" y="1754579"/>
                    <a:pt x="2564483" y="1777282"/>
                  </a:cubicBezTo>
                  <a:cubicBezTo>
                    <a:pt x="2596989" y="1797405"/>
                    <a:pt x="2601117" y="1809789"/>
                    <a:pt x="2588733" y="1845907"/>
                  </a:cubicBezTo>
                  <a:cubicBezTo>
                    <a:pt x="2584606" y="1858291"/>
                    <a:pt x="2578930" y="1870158"/>
                    <a:pt x="2571706" y="1880994"/>
                  </a:cubicBezTo>
                  <a:cubicBezTo>
                    <a:pt x="2564998" y="1890797"/>
                    <a:pt x="2554163" y="1897505"/>
                    <a:pt x="2538684" y="1897505"/>
                  </a:cubicBezTo>
                  <a:close/>
                  <a:moveTo>
                    <a:pt x="1338521" y="2312867"/>
                  </a:moveTo>
                  <a:cubicBezTo>
                    <a:pt x="1869461" y="2314931"/>
                    <a:pt x="2317329" y="1887701"/>
                    <a:pt x="2316814" y="1335605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ubicBezTo>
                    <a:pt x="796228" y="358860"/>
                    <a:pt x="363839" y="794861"/>
                    <a:pt x="361775" y="1331994"/>
                  </a:cubicBezTo>
                  <a:cubicBezTo>
                    <a:pt x="359711" y="1882026"/>
                    <a:pt x="806032" y="2314415"/>
                    <a:pt x="1338521" y="2312867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6" name="Freeform: Shape 43">
              <a:extLst>
                <a:ext uri="{FF2B5EF4-FFF2-40B4-BE49-F238E27FC236}">
                  <a16:creationId xmlns:a16="http://schemas.microsoft.com/office/drawing/2014/main" id="{5B4E616B-A32D-9FA7-5E4F-5D47A79BDB67}"/>
                </a:ext>
              </a:extLst>
            </p:cNvPr>
            <p:cNvSpPr/>
            <p:nvPr/>
          </p:nvSpPr>
          <p:spPr>
            <a:xfrm>
              <a:off x="7628244" y="2084297"/>
              <a:ext cx="1757326" cy="1752551"/>
            </a:xfrm>
            <a:custGeom>
              <a:avLst/>
              <a:gdLst>
                <a:gd name="connsiteX0" fmla="*/ 30 w 1898796"/>
                <a:gd name="connsiteY0" fmla="*/ 947852 h 1893636"/>
                <a:gd name="connsiteX1" fmla="*/ 950461 w 1898796"/>
                <a:gd name="connsiteY1" fmla="*/ 2 h 1893636"/>
                <a:gd name="connsiteX2" fmla="*/ 1898827 w 1898796"/>
                <a:gd name="connsiteY2" fmla="*/ 950948 h 1893636"/>
                <a:gd name="connsiteX3" fmla="*/ 946849 w 1898796"/>
                <a:gd name="connsiteY3" fmla="*/ 1898283 h 1893636"/>
                <a:gd name="connsiteX4" fmla="*/ 30 w 1898796"/>
                <a:gd name="connsiteY4" fmla="*/ 947852 h 1893636"/>
                <a:gd name="connsiteX5" fmla="*/ 1187811 w 1898796"/>
                <a:gd name="connsiteY5" fmla="*/ 949916 h 1893636"/>
                <a:gd name="connsiteX6" fmla="*/ 949429 w 1898796"/>
                <a:gd name="connsiteY6" fmla="*/ 710503 h 1893636"/>
                <a:gd name="connsiteX7" fmla="*/ 710532 w 1898796"/>
                <a:gd name="connsiteY7" fmla="*/ 948368 h 1893636"/>
                <a:gd name="connsiteX8" fmla="*/ 948397 w 1898796"/>
                <a:gd name="connsiteY8" fmla="*/ 1188298 h 1893636"/>
                <a:gd name="connsiteX9" fmla="*/ 1187811 w 1898796"/>
                <a:gd name="connsiteY9" fmla="*/ 949916 h 189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796" h="1893636">
                  <a:moveTo>
                    <a:pt x="30" y="947852"/>
                  </a:moveTo>
                  <a:cubicBezTo>
                    <a:pt x="-3065" y="428263"/>
                    <a:pt x="426228" y="-1030"/>
                    <a:pt x="950461" y="2"/>
                  </a:cubicBezTo>
                  <a:cubicBezTo>
                    <a:pt x="1472114" y="1034"/>
                    <a:pt x="1899859" y="427747"/>
                    <a:pt x="1898827" y="950948"/>
                  </a:cubicBezTo>
                  <a:cubicBezTo>
                    <a:pt x="1897795" y="1468473"/>
                    <a:pt x="1477790" y="1899315"/>
                    <a:pt x="946849" y="1898283"/>
                  </a:cubicBezTo>
                  <a:cubicBezTo>
                    <a:pt x="411781" y="1896735"/>
                    <a:pt x="-4097" y="1460218"/>
                    <a:pt x="30" y="947852"/>
                  </a:cubicBezTo>
                  <a:close/>
                  <a:moveTo>
                    <a:pt x="1187811" y="949916"/>
                  </a:moveTo>
                  <a:cubicBezTo>
                    <a:pt x="1188327" y="817310"/>
                    <a:pt x="1084099" y="710503"/>
                    <a:pt x="949429" y="710503"/>
                  </a:cubicBezTo>
                  <a:cubicBezTo>
                    <a:pt x="805987" y="710503"/>
                    <a:pt x="710015" y="828146"/>
                    <a:pt x="710532" y="948368"/>
                  </a:cubicBezTo>
                  <a:cubicBezTo>
                    <a:pt x="711048" y="1081490"/>
                    <a:pt x="815791" y="1188298"/>
                    <a:pt x="948397" y="1188298"/>
                  </a:cubicBezTo>
                  <a:cubicBezTo>
                    <a:pt x="1081003" y="1188298"/>
                    <a:pt x="1187294" y="1083038"/>
                    <a:pt x="1187811" y="94991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47" name="Picture 8">
            <a:extLst>
              <a:ext uri="{FF2B5EF4-FFF2-40B4-BE49-F238E27FC236}">
                <a16:creationId xmlns:a16="http://schemas.microsoft.com/office/drawing/2014/main" id="{77F0B2BE-AB08-56C6-6055-0332015725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5"/>
          <a:stretch/>
        </p:blipFill>
        <p:spPr bwMode="auto">
          <a:xfrm>
            <a:off x="8960633" y="3924593"/>
            <a:ext cx="611231" cy="63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8">
            <a:extLst>
              <a:ext uri="{FF2B5EF4-FFF2-40B4-BE49-F238E27FC236}">
                <a16:creationId xmlns:a16="http://schemas.microsoft.com/office/drawing/2014/main" id="{559AE28E-19F8-7B98-8F2F-C7C76DBE2F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052"/>
          <a:stretch/>
        </p:blipFill>
        <p:spPr bwMode="auto">
          <a:xfrm>
            <a:off x="9520448" y="4098336"/>
            <a:ext cx="1125708" cy="480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ectangle 7">
            <a:extLst>
              <a:ext uri="{FF2B5EF4-FFF2-40B4-BE49-F238E27FC236}">
                <a16:creationId xmlns:a16="http://schemas.microsoft.com/office/drawing/2014/main" id="{BE39B44A-1910-1CCD-085C-6BAE61BD057C}"/>
              </a:ext>
            </a:extLst>
          </p:cNvPr>
          <p:cNvSpPr/>
          <p:nvPr/>
        </p:nvSpPr>
        <p:spPr>
          <a:xfrm>
            <a:off x="6474162" y="1962383"/>
            <a:ext cx="328676" cy="24820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>
              <a:latin typeface="+mj-lt"/>
            </a:endParaRPr>
          </a:p>
        </p:txBody>
      </p:sp>
      <p:sp>
        <p:nvSpPr>
          <p:cNvPr id="50" name="Rectangle 18">
            <a:extLst>
              <a:ext uri="{FF2B5EF4-FFF2-40B4-BE49-F238E27FC236}">
                <a16:creationId xmlns:a16="http://schemas.microsoft.com/office/drawing/2014/main" id="{8D93B713-F79D-EFE4-9A05-3255D6C6032D}"/>
              </a:ext>
            </a:extLst>
          </p:cNvPr>
          <p:cNvSpPr/>
          <p:nvPr/>
        </p:nvSpPr>
        <p:spPr>
          <a:xfrm>
            <a:off x="5816417" y="2885191"/>
            <a:ext cx="241483" cy="239505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>
              <a:latin typeface="+mj-lt"/>
            </a:endParaRPr>
          </a:p>
        </p:txBody>
      </p:sp>
      <p:grpSp>
        <p:nvGrpSpPr>
          <p:cNvPr id="51" name="Group 5">
            <a:extLst>
              <a:ext uri="{FF2B5EF4-FFF2-40B4-BE49-F238E27FC236}">
                <a16:creationId xmlns:a16="http://schemas.microsoft.com/office/drawing/2014/main" id="{A8DFCF96-A45C-3B97-325D-03F95283E9B6}"/>
              </a:ext>
            </a:extLst>
          </p:cNvPr>
          <p:cNvGrpSpPr/>
          <p:nvPr/>
        </p:nvGrpSpPr>
        <p:grpSpPr>
          <a:xfrm flipH="1">
            <a:off x="751202" y="1642006"/>
            <a:ext cx="5925967" cy="945468"/>
            <a:chOff x="4716014" y="1639851"/>
            <a:chExt cx="3888434" cy="945058"/>
          </a:xfrm>
        </p:grpSpPr>
        <p:sp>
          <p:nvSpPr>
            <p:cNvPr id="52" name="TextBox 6">
              <a:extLst>
                <a:ext uri="{FF2B5EF4-FFF2-40B4-BE49-F238E27FC236}">
                  <a16:creationId xmlns:a16="http://schemas.microsoft.com/office/drawing/2014/main" id="{D377DDBA-4477-45C2-8315-0D67A4237647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738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Flutter</a:t>
              </a:r>
              <a:r>
                <a:rPr lang="es-MX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ofrece una amplia gama de widgets que siguen las pautas de diseño de Material </a:t>
              </a:r>
              <a:r>
                <a:rPr lang="es-MX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Design</a:t>
              </a:r>
              <a:r>
                <a:rPr lang="es-MX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de Google para Android y el estilo de diseño de Cupertino para iOS.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7">
              <a:extLst>
                <a:ext uri="{FF2B5EF4-FFF2-40B4-BE49-F238E27FC236}">
                  <a16:creationId xmlns:a16="http://schemas.microsoft.com/office/drawing/2014/main" id="{14BE4392-D543-20D9-B9A7-A425870634A5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307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Compatibilidad con material </a:t>
              </a:r>
              <a:r>
                <a:rPr lang="es-MX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design</a:t>
              </a:r>
              <a:r>
                <a:rPr lang="es-MX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y Cupertino</a:t>
              </a:r>
            </a:p>
          </p:txBody>
        </p:sp>
      </p:grpSp>
      <p:grpSp>
        <p:nvGrpSpPr>
          <p:cNvPr id="54" name="Group 17">
            <a:extLst>
              <a:ext uri="{FF2B5EF4-FFF2-40B4-BE49-F238E27FC236}">
                <a16:creationId xmlns:a16="http://schemas.microsoft.com/office/drawing/2014/main" id="{96BBCA33-55AB-733D-0817-D954BE0AECE6}"/>
              </a:ext>
            </a:extLst>
          </p:cNvPr>
          <p:cNvGrpSpPr/>
          <p:nvPr/>
        </p:nvGrpSpPr>
        <p:grpSpPr>
          <a:xfrm flipH="1">
            <a:off x="1744383" y="2609402"/>
            <a:ext cx="4616540" cy="514580"/>
            <a:chOff x="4716014" y="1639851"/>
            <a:chExt cx="3888434" cy="514357"/>
          </a:xfrm>
        </p:grpSpPr>
        <p:sp>
          <p:nvSpPr>
            <p:cNvPr id="55" name="TextBox 18">
              <a:extLst>
                <a:ext uri="{FF2B5EF4-FFF2-40B4-BE49-F238E27FC236}">
                  <a16:creationId xmlns:a16="http://schemas.microsoft.com/office/drawing/2014/main" id="{D05E3A0F-F1AA-72D0-4B16-E84CE5C6C78C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307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Flutter</a:t>
              </a:r>
              <a:r>
                <a:rPr lang="es-MX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cuenta con una comunidad activa de desarrolladores</a:t>
              </a:r>
            </a:p>
          </p:txBody>
        </p:sp>
        <p:sp>
          <p:nvSpPr>
            <p:cNvPr id="56" name="TextBox 19">
              <a:extLst>
                <a:ext uri="{FF2B5EF4-FFF2-40B4-BE49-F238E27FC236}">
                  <a16:creationId xmlns:a16="http://schemas.microsoft.com/office/drawing/2014/main" id="{212E6A9B-2722-8591-E48F-548565B1F566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307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Comunidad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activa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y </a:t>
              </a:r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crecimiento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57" name="Group 21">
            <a:extLst>
              <a:ext uri="{FF2B5EF4-FFF2-40B4-BE49-F238E27FC236}">
                <a16:creationId xmlns:a16="http://schemas.microsoft.com/office/drawing/2014/main" id="{4617AB49-573B-C8A3-5511-A4619C0AA2B7}"/>
              </a:ext>
            </a:extLst>
          </p:cNvPr>
          <p:cNvGrpSpPr/>
          <p:nvPr/>
        </p:nvGrpSpPr>
        <p:grpSpPr>
          <a:xfrm flipH="1">
            <a:off x="952095" y="3491408"/>
            <a:ext cx="4616540" cy="730024"/>
            <a:chOff x="4716014" y="1639851"/>
            <a:chExt cx="3888434" cy="729707"/>
          </a:xfrm>
        </p:grpSpPr>
        <p:sp>
          <p:nvSpPr>
            <p:cNvPr id="58" name="TextBox 22">
              <a:extLst>
                <a:ext uri="{FF2B5EF4-FFF2-40B4-BE49-F238E27FC236}">
                  <a16:creationId xmlns:a16="http://schemas.microsoft.com/office/drawing/2014/main" id="{2459DC79-C705-C8D8-302A-7AF3D4487EC6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522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Flutter</a:t>
              </a:r>
              <a:r>
                <a:rPr lang="es-MX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es respaldado por Google, lo que proporciona confianza en su continuidad</a:t>
              </a:r>
            </a:p>
          </p:txBody>
        </p:sp>
        <p:sp>
          <p:nvSpPr>
            <p:cNvPr id="59" name="TextBox 23">
              <a:extLst>
                <a:ext uri="{FF2B5EF4-FFF2-40B4-BE49-F238E27FC236}">
                  <a16:creationId xmlns:a16="http://schemas.microsoft.com/office/drawing/2014/main" id="{28CAFA9E-D059-9DAA-C22B-CE21EBE1E456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307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Soporte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de Google</a:t>
              </a:r>
            </a:p>
          </p:txBody>
        </p:sp>
      </p:grpSp>
      <p:grpSp>
        <p:nvGrpSpPr>
          <p:cNvPr id="60" name="Group 21">
            <a:extLst>
              <a:ext uri="{FF2B5EF4-FFF2-40B4-BE49-F238E27FC236}">
                <a16:creationId xmlns:a16="http://schemas.microsoft.com/office/drawing/2014/main" id="{5FA2364E-2CE7-2D0B-F57C-F272071CAEE8}"/>
              </a:ext>
            </a:extLst>
          </p:cNvPr>
          <p:cNvGrpSpPr/>
          <p:nvPr/>
        </p:nvGrpSpPr>
        <p:grpSpPr>
          <a:xfrm flipH="1">
            <a:off x="2383152" y="4522680"/>
            <a:ext cx="4616540" cy="514580"/>
            <a:chOff x="4716014" y="1639851"/>
            <a:chExt cx="3888434" cy="514357"/>
          </a:xfrm>
        </p:grpSpPr>
        <p:sp>
          <p:nvSpPr>
            <p:cNvPr id="61" name="TextBox 22">
              <a:extLst>
                <a:ext uri="{FF2B5EF4-FFF2-40B4-BE49-F238E27FC236}">
                  <a16:creationId xmlns:a16="http://schemas.microsoft.com/office/drawing/2014/main" id="{F1F6288D-D273-7640-96E3-4328E8EFCA63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307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Flutter se integra de </a:t>
              </a:r>
              <a:r>
                <a:rPr lang="en-US" altLang="ko-KR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manera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natural con Firebase.</a:t>
              </a:r>
            </a:p>
          </p:txBody>
        </p:sp>
        <p:sp>
          <p:nvSpPr>
            <p:cNvPr id="62" name="TextBox 23">
              <a:extLst>
                <a:ext uri="{FF2B5EF4-FFF2-40B4-BE49-F238E27FC236}">
                  <a16:creationId xmlns:a16="http://schemas.microsoft.com/office/drawing/2014/main" id="{5D54596E-5B68-8A91-3E13-CEC6D1E3B8BF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307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Integración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 con Firebase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3667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1" grpId="0" animBg="1"/>
      <p:bldP spid="15" grpId="0" animBg="1"/>
      <p:bldP spid="19" grpId="0" animBg="1"/>
      <p:bldP spid="23" grpId="0" animBg="1"/>
      <p:bldP spid="27" grpId="0" animBg="1"/>
      <p:bldP spid="28" grpId="0" animBg="1"/>
      <p:bldP spid="29" grpId="0" animBg="1"/>
      <p:bldP spid="30" grpId="0" animBg="1"/>
      <p:bldP spid="36" grpId="0" animBg="1"/>
      <p:bldP spid="39" grpId="0" animBg="1"/>
      <p:bldP spid="40" grpId="0" animBg="1"/>
      <p:bldP spid="49" grpId="0" animBg="1"/>
      <p:bldP spid="5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0F02D9-1575-4169-850B-2E0192B0C3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Widgets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815201C-DC44-45A4-9691-0DB887C8ACEF}"/>
              </a:ext>
            </a:extLst>
          </p:cNvPr>
          <p:cNvSpPr txBox="1">
            <a:spLocks/>
          </p:cNvSpPr>
          <p:nvPr/>
        </p:nvSpPr>
        <p:spPr>
          <a:xfrm>
            <a:off x="381971" y="2303688"/>
            <a:ext cx="5321406" cy="36421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s-ES" sz="2700" dirty="0"/>
          </a:p>
        </p:txBody>
      </p:sp>
      <p:pic>
        <p:nvPicPr>
          <p:cNvPr id="2" name="Picture 2" descr="How To Create Custom Widget In Flutter | by Varellino Gallan | Bina  Nusantara IT Division | Medium">
            <a:extLst>
              <a:ext uri="{FF2B5EF4-FFF2-40B4-BE49-F238E27FC236}">
                <a16:creationId xmlns:a16="http://schemas.microsoft.com/office/drawing/2014/main" id="{01E185C5-9D46-4BFE-8D97-3AD920054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28"/>
          <a:stretch/>
        </p:blipFill>
        <p:spPr bwMode="auto">
          <a:xfrm>
            <a:off x="1654096" y="1973384"/>
            <a:ext cx="8883807" cy="37147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1889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2229281B-19A9-4B8B-B0D8-8EF447EBB736}"/>
              </a:ext>
            </a:extLst>
          </p:cNvPr>
          <p:cNvGrpSpPr/>
          <p:nvPr/>
        </p:nvGrpSpPr>
        <p:grpSpPr>
          <a:xfrm>
            <a:off x="3084891" y="1969615"/>
            <a:ext cx="5067597" cy="4615133"/>
            <a:chOff x="580727" y="-1101880"/>
            <a:chExt cx="5067597" cy="4615133"/>
          </a:xfrm>
        </p:grpSpPr>
        <p:sp>
          <p:nvSpPr>
            <p:cNvPr id="29" name="Graphic 27">
              <a:extLst>
                <a:ext uri="{FF2B5EF4-FFF2-40B4-BE49-F238E27FC236}">
                  <a16:creationId xmlns:a16="http://schemas.microsoft.com/office/drawing/2014/main" id="{FA295B3A-2469-4321-9012-2584D11573B2}"/>
                </a:ext>
              </a:extLst>
            </p:cNvPr>
            <p:cNvSpPr/>
            <p:nvPr/>
          </p:nvSpPr>
          <p:spPr>
            <a:xfrm rot="60000">
              <a:off x="580727" y="-1101880"/>
              <a:ext cx="5067597" cy="4615133"/>
            </a:xfrm>
            <a:custGeom>
              <a:avLst/>
              <a:gdLst>
                <a:gd name="connsiteX0" fmla="*/ 2941389 w 4800600"/>
                <a:gd name="connsiteY0" fmla="*/ 337317 h 4371975"/>
                <a:gd name="connsiteX1" fmla="*/ 4699705 w 4800600"/>
                <a:gd name="connsiteY1" fmla="*/ 3252920 h 4371975"/>
                <a:gd name="connsiteX2" fmla="*/ 4115822 w 4800600"/>
                <a:gd name="connsiteY2" fmla="*/ 4310195 h 4371975"/>
                <a:gd name="connsiteX3" fmla="*/ 711587 w 4800600"/>
                <a:gd name="connsiteY3" fmla="*/ 4374965 h 4371975"/>
                <a:gd name="connsiteX4" fmla="*/ 87699 w 4800600"/>
                <a:gd name="connsiteY4" fmla="*/ 3340550 h 4371975"/>
                <a:gd name="connsiteX5" fmla="*/ 1733620 w 4800600"/>
                <a:gd name="connsiteY5" fmla="*/ 360177 h 4371975"/>
                <a:gd name="connsiteX6" fmla="*/ 2941389 w 4800600"/>
                <a:gd name="connsiteY6" fmla="*/ 337317 h 437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0" h="4371975">
                  <a:moveTo>
                    <a:pt x="2941389" y="337317"/>
                  </a:moveTo>
                  <a:lnTo>
                    <a:pt x="4699705" y="3252920"/>
                  </a:lnTo>
                  <a:cubicBezTo>
                    <a:pt x="4976882" y="3712977"/>
                    <a:pt x="4653032" y="4299717"/>
                    <a:pt x="4115822" y="4310195"/>
                  </a:cubicBezTo>
                  <a:lnTo>
                    <a:pt x="711587" y="4374965"/>
                  </a:lnTo>
                  <a:cubicBezTo>
                    <a:pt x="175329" y="4385442"/>
                    <a:pt x="-171381" y="3810132"/>
                    <a:pt x="87699" y="3340550"/>
                  </a:cubicBezTo>
                  <a:lnTo>
                    <a:pt x="1733620" y="360177"/>
                  </a:lnTo>
                  <a:cubicBezTo>
                    <a:pt x="1992700" y="-109405"/>
                    <a:pt x="2664212" y="-122740"/>
                    <a:pt x="2941389" y="3373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27">
              <a:extLst>
                <a:ext uri="{FF2B5EF4-FFF2-40B4-BE49-F238E27FC236}">
                  <a16:creationId xmlns:a16="http://schemas.microsoft.com/office/drawing/2014/main" id="{A6A8181F-CC04-40BF-AE79-DEC0A6ED09A9}"/>
                </a:ext>
              </a:extLst>
            </p:cNvPr>
            <p:cNvSpPr/>
            <p:nvPr/>
          </p:nvSpPr>
          <p:spPr>
            <a:xfrm rot="60000">
              <a:off x="867482" y="-793954"/>
              <a:ext cx="4475037" cy="4075480"/>
            </a:xfrm>
            <a:custGeom>
              <a:avLst/>
              <a:gdLst>
                <a:gd name="connsiteX0" fmla="*/ 2941389 w 4800600"/>
                <a:gd name="connsiteY0" fmla="*/ 337317 h 4371975"/>
                <a:gd name="connsiteX1" fmla="*/ 4699705 w 4800600"/>
                <a:gd name="connsiteY1" fmla="*/ 3252920 h 4371975"/>
                <a:gd name="connsiteX2" fmla="*/ 4115822 w 4800600"/>
                <a:gd name="connsiteY2" fmla="*/ 4310195 h 4371975"/>
                <a:gd name="connsiteX3" fmla="*/ 711587 w 4800600"/>
                <a:gd name="connsiteY3" fmla="*/ 4374965 h 4371975"/>
                <a:gd name="connsiteX4" fmla="*/ 87699 w 4800600"/>
                <a:gd name="connsiteY4" fmla="*/ 3340550 h 4371975"/>
                <a:gd name="connsiteX5" fmla="*/ 1733620 w 4800600"/>
                <a:gd name="connsiteY5" fmla="*/ 360177 h 4371975"/>
                <a:gd name="connsiteX6" fmla="*/ 2941389 w 4800600"/>
                <a:gd name="connsiteY6" fmla="*/ 337317 h 437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0" h="4371975">
                  <a:moveTo>
                    <a:pt x="2941389" y="337317"/>
                  </a:moveTo>
                  <a:lnTo>
                    <a:pt x="4699705" y="3252920"/>
                  </a:lnTo>
                  <a:cubicBezTo>
                    <a:pt x="4976882" y="3712977"/>
                    <a:pt x="4653032" y="4299717"/>
                    <a:pt x="4115822" y="4310195"/>
                  </a:cubicBezTo>
                  <a:lnTo>
                    <a:pt x="711587" y="4374965"/>
                  </a:lnTo>
                  <a:cubicBezTo>
                    <a:pt x="175329" y="4385442"/>
                    <a:pt x="-171381" y="3810132"/>
                    <a:pt x="87699" y="3340550"/>
                  </a:cubicBezTo>
                  <a:lnTo>
                    <a:pt x="1733620" y="360177"/>
                  </a:lnTo>
                  <a:cubicBezTo>
                    <a:pt x="1992700" y="-109405"/>
                    <a:pt x="2664212" y="-122740"/>
                    <a:pt x="2941389" y="33731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917F4B5-22AF-4C44-BD0B-54356F64B742}"/>
              </a:ext>
            </a:extLst>
          </p:cNvPr>
          <p:cNvSpPr/>
          <p:nvPr/>
        </p:nvSpPr>
        <p:spPr>
          <a:xfrm rot="14190664">
            <a:off x="4330210" y="3762767"/>
            <a:ext cx="405294" cy="20722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F5CB2717-6ED5-45FB-9317-20878003F687}"/>
              </a:ext>
            </a:extLst>
          </p:cNvPr>
          <p:cNvSpPr/>
          <p:nvPr/>
        </p:nvSpPr>
        <p:spPr>
          <a:xfrm rot="18091456">
            <a:off x="5902398" y="4486665"/>
            <a:ext cx="405294" cy="20722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6DB0671-E809-4F41-8814-C46ADFDA5A13}"/>
              </a:ext>
            </a:extLst>
          </p:cNvPr>
          <p:cNvSpPr/>
          <p:nvPr/>
        </p:nvSpPr>
        <p:spPr>
          <a:xfrm rot="19725368">
            <a:off x="5425568" y="2768800"/>
            <a:ext cx="405294" cy="20722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B8A24D0-1CAB-4E06-AC58-D5EB3250D662}"/>
              </a:ext>
            </a:extLst>
          </p:cNvPr>
          <p:cNvGrpSpPr/>
          <p:nvPr/>
        </p:nvGrpSpPr>
        <p:grpSpPr>
          <a:xfrm>
            <a:off x="4946276" y="3983764"/>
            <a:ext cx="1344828" cy="1344828"/>
            <a:chOff x="1089413" y="2131797"/>
            <a:chExt cx="2968238" cy="2968238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2CDC10F-CBC6-43C7-AFD5-1C0B1A578724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646DB8B-DCF6-4FBC-A6DF-36A7A5069314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E2D978E-AA94-4CB9-82FF-B9B37356B8B2}"/>
              </a:ext>
            </a:extLst>
          </p:cNvPr>
          <p:cNvGrpSpPr/>
          <p:nvPr/>
        </p:nvGrpSpPr>
        <p:grpSpPr>
          <a:xfrm>
            <a:off x="4946276" y="2238801"/>
            <a:ext cx="1298170" cy="1298170"/>
            <a:chOff x="1089413" y="2131797"/>
            <a:chExt cx="2968238" cy="2968238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5D68A41-6763-4A09-854A-1CA93F03BB70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7577DB-E822-4A1F-BFFC-A4EFC505439D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AE8B2EC-ABB6-4E39-A97A-DB1C9BE18B3C}"/>
              </a:ext>
            </a:extLst>
          </p:cNvPr>
          <p:cNvGrpSpPr/>
          <p:nvPr/>
        </p:nvGrpSpPr>
        <p:grpSpPr>
          <a:xfrm>
            <a:off x="3349168" y="5029507"/>
            <a:ext cx="1298170" cy="1298170"/>
            <a:chOff x="1089413" y="2131797"/>
            <a:chExt cx="2968238" cy="2968238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4D426F1-D942-42C7-A1F1-A731EEEC0994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0F6E5CC-A1DC-46A1-BEC9-DA240DCBE84D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C9D69F0-C990-4D1C-BCCE-71F3A0BA7632}"/>
              </a:ext>
            </a:extLst>
          </p:cNvPr>
          <p:cNvGrpSpPr/>
          <p:nvPr/>
        </p:nvGrpSpPr>
        <p:grpSpPr>
          <a:xfrm>
            <a:off x="6533859" y="5029507"/>
            <a:ext cx="1298170" cy="1298170"/>
            <a:chOff x="1089413" y="2131797"/>
            <a:chExt cx="2968238" cy="2968238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65EA648-AA2A-4EAF-B24D-111A1DA94E89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C85BAB-4687-423F-8677-EBED505BF997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E00B8EFF-F575-9481-6770-1405A97F3160}"/>
              </a:ext>
            </a:extLst>
          </p:cNvPr>
          <p:cNvSpPr txBox="1"/>
          <p:nvPr/>
        </p:nvSpPr>
        <p:spPr>
          <a:xfrm>
            <a:off x="-91838" y="1764255"/>
            <a:ext cx="440944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es-ES" sz="1800" dirty="0"/>
              <a:t>Elementos de la interfaz de usuario que componen una aplicación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endParaRPr lang="es-ES" sz="1800" dirty="0"/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es-ES" dirty="0"/>
              <a:t>Pequeños fragmentos de interfaz de usuario que puede combinar para crear una aplicación completa</a:t>
            </a:r>
            <a:endParaRPr lang="es-ES" b="1" dirty="0"/>
          </a:p>
          <a:p>
            <a:pPr algn="r"/>
            <a:endParaRPr lang="es-ES" sz="18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7362D5D-A2AA-893D-CF9D-37CD80DF9DBB}"/>
              </a:ext>
            </a:extLst>
          </p:cNvPr>
          <p:cNvSpPr txBox="1"/>
          <p:nvPr/>
        </p:nvSpPr>
        <p:spPr>
          <a:xfrm>
            <a:off x="8400133" y="5029507"/>
            <a:ext cx="35886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Los widgets en </a:t>
            </a:r>
            <a:r>
              <a:rPr lang="es-CO" dirty="0" err="1"/>
              <a:t>Flutter</a:t>
            </a:r>
            <a:r>
              <a:rPr lang="es-CO" dirty="0"/>
              <a:t> son más que solo elementos visuales; también representan la </a:t>
            </a:r>
            <a:r>
              <a:rPr lang="es-CO" b="1" i="1" dirty="0"/>
              <a:t>estructura</a:t>
            </a:r>
            <a:r>
              <a:rPr lang="es-CO" dirty="0"/>
              <a:t> y la </a:t>
            </a:r>
            <a:r>
              <a:rPr lang="es-CO" b="1" i="1" dirty="0"/>
              <a:t>lógica</a:t>
            </a:r>
            <a:r>
              <a:rPr lang="es-CO" dirty="0"/>
              <a:t> de la interfaz de usuario.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30B601C-D8D4-BC57-138F-834F2DE8EADE}"/>
              </a:ext>
            </a:extLst>
          </p:cNvPr>
          <p:cNvSpPr txBox="1"/>
          <p:nvPr/>
        </p:nvSpPr>
        <p:spPr>
          <a:xfrm>
            <a:off x="127390" y="5169305"/>
            <a:ext cx="2979023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Tipos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dirty="0"/>
              <a:t>Widgets </a:t>
            </a:r>
            <a:r>
              <a:rPr lang="es-CO" dirty="0" err="1"/>
              <a:t>StatelessWidget</a:t>
            </a:r>
            <a:endParaRPr lang="es-CO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CO" sz="9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dirty="0"/>
              <a:t>Widgets </a:t>
            </a:r>
            <a:r>
              <a:rPr lang="es-CO" dirty="0" err="1"/>
              <a:t>StatefulWidget</a:t>
            </a:r>
            <a:endParaRPr lang="es-ES" dirty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0D62B796-D952-533C-A4E9-F74775DF97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Widgets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27FB1CB1-0F2B-03E6-E2A5-D20A5178AB30}"/>
              </a:ext>
            </a:extLst>
          </p:cNvPr>
          <p:cNvSpPr txBox="1"/>
          <p:nvPr/>
        </p:nvSpPr>
        <p:spPr>
          <a:xfrm>
            <a:off x="8400133" y="2913274"/>
            <a:ext cx="3288818" cy="36933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just"/>
            <a:r>
              <a:rPr lang="es-MX" b="1" i="0" dirty="0">
                <a:solidFill>
                  <a:srgbClr val="263149"/>
                </a:solidFill>
                <a:effectLst/>
                <a:latin typeface="__DM_Sans_6a52b6"/>
              </a:rPr>
              <a:t>Todo es un Widget en </a:t>
            </a:r>
            <a:r>
              <a:rPr lang="es-MX" b="1" i="0" dirty="0" err="1">
                <a:solidFill>
                  <a:srgbClr val="263149"/>
                </a:solidFill>
                <a:effectLst/>
                <a:latin typeface="__DM_Sans_6a52b6"/>
              </a:rPr>
              <a:t>Flutter</a:t>
            </a:r>
            <a:endParaRPr lang="es-MX" b="1" i="0" dirty="0">
              <a:solidFill>
                <a:srgbClr val="263149"/>
              </a:solidFill>
              <a:effectLst/>
              <a:latin typeface="__DM_Sans_6a52b6"/>
            </a:endParaRPr>
          </a:p>
        </p:txBody>
      </p:sp>
    </p:spTree>
    <p:extLst>
      <p:ext uri="{BB962C8B-B14F-4D97-AF65-F5344CB8AC3E}">
        <p14:creationId xmlns:p14="http://schemas.microsoft.com/office/powerpoint/2010/main" val="506101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81481E-6 C 0.00546 -4.81481E-6 0.01015 0.02038 0.01015 0.04584 C 0.01015 0.0713 0.00546 0.0919 4.375E-6 0.0919 C -0.00573 0.0919 -0.01016 0.0713 -0.01016 0.04584 C -0.01016 0.02038 -0.00573 -4.81481E-6 4.375E-6 -4.81481E-6 Z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7037E-7 C 0.0168 -3.7037E-7 0.0306 0.00995 0.0306 0.02269 C 0.0306 0.03542 0.0168 0.04583 -2.70833E-6 0.04583 C -0.01692 0.04583 -0.03034 0.03542 -0.03034 0.02269 C -0.03034 0.00995 -0.01692 -3.7037E-7 -2.70833E-6 -3.7037E-7 Z " pathEditMode="relative" rAng="0" ptsTypes="AAAAA">
                                      <p:cBhvr>
                                        <p:cTn id="2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4 7.40741E-7 C 0.00717 7.40741E-7 0.01107 0.0125 0.01107 0.02778 C 0.01107 0.04305 0.00717 0.05579 0.00274 0.05579 C -0.00169 0.05579 -0.0052 0.04305 -0.0052 0.02778 C -0.0052 0.0125 -0.00169 7.40741E-7 0.00274 7.40741E-7 Z " pathEditMode="relative" rAng="0" ptsTypes="AAAAA">
                                      <p:cBhvr>
                                        <p:cTn id="2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ext Placeholder 8">
            <a:extLst>
              <a:ext uri="{FF2B5EF4-FFF2-40B4-BE49-F238E27FC236}">
                <a16:creationId xmlns:a16="http://schemas.microsoft.com/office/drawing/2014/main" id="{9E14EFD0-B94E-41D2-ABA8-89CB6D439271}"/>
              </a:ext>
            </a:extLst>
          </p:cNvPr>
          <p:cNvSpPr txBox="1">
            <a:spLocks/>
          </p:cNvSpPr>
          <p:nvPr/>
        </p:nvSpPr>
        <p:spPr>
          <a:xfrm>
            <a:off x="216952" y="4963412"/>
            <a:ext cx="3868047" cy="277200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800" dirty="0">
                <a:solidFill>
                  <a:schemeClr val="tx1"/>
                </a:solidFill>
              </a:rPr>
              <a:t>Widgets </a:t>
            </a:r>
            <a:r>
              <a:rPr lang="es-CO" sz="1800" dirty="0" err="1">
                <a:solidFill>
                  <a:schemeClr val="tx1"/>
                </a:solidFill>
              </a:rPr>
              <a:t>StatelessWidget</a:t>
            </a:r>
            <a:r>
              <a:rPr lang="es-CO" sz="1800" dirty="0">
                <a:solidFill>
                  <a:schemeClr val="tx1"/>
                </a:solidFill>
              </a:rPr>
              <a:t> (</a:t>
            </a:r>
            <a:r>
              <a:rPr lang="es-MX" sz="1800" dirty="0">
                <a:solidFill>
                  <a:schemeClr val="tx1"/>
                </a:solidFill>
              </a:rPr>
              <a:t>Inmutables</a:t>
            </a:r>
            <a:r>
              <a:rPr lang="es-CO" sz="18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80" name="Text Placeholder 30">
            <a:extLst>
              <a:ext uri="{FF2B5EF4-FFF2-40B4-BE49-F238E27FC236}">
                <a16:creationId xmlns:a16="http://schemas.microsoft.com/office/drawing/2014/main" id="{CA26646E-EFEB-4029-BCE6-3A39DF6885EE}"/>
              </a:ext>
            </a:extLst>
          </p:cNvPr>
          <p:cNvSpPr txBox="1">
            <a:spLocks/>
          </p:cNvSpPr>
          <p:nvPr/>
        </p:nvSpPr>
        <p:spPr>
          <a:xfrm>
            <a:off x="8101781" y="4963412"/>
            <a:ext cx="3657600" cy="277200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800" dirty="0">
                <a:solidFill>
                  <a:schemeClr val="tx1"/>
                </a:solidFill>
              </a:rPr>
              <a:t>Widgets </a:t>
            </a:r>
            <a:r>
              <a:rPr lang="es-CO" sz="1800" dirty="0" err="1">
                <a:solidFill>
                  <a:schemeClr val="tx1"/>
                </a:solidFill>
              </a:rPr>
              <a:t>StatefulWidget</a:t>
            </a:r>
            <a:r>
              <a:rPr lang="es-CO" sz="1800" dirty="0">
                <a:solidFill>
                  <a:schemeClr val="tx1"/>
                </a:solidFill>
              </a:rPr>
              <a:t> (Cambio)</a:t>
            </a:r>
            <a:endParaRPr lang="es-ES" sz="1800" dirty="0">
              <a:solidFill>
                <a:schemeClr val="tx1"/>
              </a:solidFill>
            </a:endParaRPr>
          </a:p>
        </p:txBody>
      </p:sp>
      <p:sp>
        <p:nvSpPr>
          <p:cNvPr id="282" name="Oval 19">
            <a:extLst>
              <a:ext uri="{FF2B5EF4-FFF2-40B4-BE49-F238E27FC236}">
                <a16:creationId xmlns:a16="http://schemas.microsoft.com/office/drawing/2014/main" id="{80FDB79B-646E-4C4C-BE49-86E0F992EE7F}"/>
              </a:ext>
            </a:extLst>
          </p:cNvPr>
          <p:cNvSpPr/>
          <p:nvPr/>
        </p:nvSpPr>
        <p:spPr>
          <a:xfrm>
            <a:off x="9727505" y="4109021"/>
            <a:ext cx="754393" cy="754393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sp>
        <p:nvSpPr>
          <p:cNvPr id="283" name="Oval 20">
            <a:extLst>
              <a:ext uri="{FF2B5EF4-FFF2-40B4-BE49-F238E27FC236}">
                <a16:creationId xmlns:a16="http://schemas.microsoft.com/office/drawing/2014/main" id="{30896373-0156-4863-9E8F-721CDA5E9513}"/>
              </a:ext>
            </a:extLst>
          </p:cNvPr>
          <p:cNvSpPr/>
          <p:nvPr/>
        </p:nvSpPr>
        <p:spPr>
          <a:xfrm>
            <a:off x="1257256" y="4109021"/>
            <a:ext cx="754393" cy="754393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sp>
        <p:nvSpPr>
          <p:cNvPr id="288" name="Text Placeholder 31">
            <a:extLst>
              <a:ext uri="{FF2B5EF4-FFF2-40B4-BE49-F238E27FC236}">
                <a16:creationId xmlns:a16="http://schemas.microsoft.com/office/drawing/2014/main" id="{20EE67AC-43EC-45DF-9B1E-144E2AC137F5}"/>
              </a:ext>
            </a:extLst>
          </p:cNvPr>
          <p:cNvSpPr txBox="1">
            <a:spLocks/>
          </p:cNvSpPr>
          <p:nvPr/>
        </p:nvSpPr>
        <p:spPr>
          <a:xfrm>
            <a:off x="2087298" y="2330901"/>
            <a:ext cx="7745815" cy="1015675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1800" b="0" i="0" dirty="0">
                <a:solidFill>
                  <a:srgbClr val="4D5156"/>
                </a:solidFill>
                <a:effectLst/>
                <a:latin typeface="Google Sans"/>
              </a:rPr>
              <a:t>Los widgets de </a:t>
            </a:r>
            <a:r>
              <a:rPr lang="es-MX" sz="1800" b="0" i="0" dirty="0" err="1">
                <a:solidFill>
                  <a:srgbClr val="4D5156"/>
                </a:solidFill>
                <a:effectLst/>
                <a:latin typeface="Google Sans"/>
              </a:rPr>
              <a:t>Flutter</a:t>
            </a:r>
            <a:r>
              <a:rPr lang="es-MX" sz="1800" b="0" i="0" dirty="0">
                <a:solidFill>
                  <a:srgbClr val="4D5156"/>
                </a:solidFill>
                <a:effectLst/>
                <a:latin typeface="Google Sans"/>
              </a:rPr>
              <a:t> </a:t>
            </a:r>
            <a:r>
              <a:rPr lang="es-MX" sz="1800" b="0" i="0" dirty="0">
                <a:solidFill>
                  <a:srgbClr val="040C28"/>
                </a:solidFill>
                <a:effectLst/>
                <a:latin typeface="Google Sans"/>
              </a:rPr>
              <a:t>son los bloques de construcción fundamentales para crear interfaces de usuario interactivas y visualmente atractivas en las aplicaciones</a:t>
            </a:r>
            <a:r>
              <a:rPr lang="es-MX" sz="1800" b="0" i="0" dirty="0">
                <a:solidFill>
                  <a:srgbClr val="4D5156"/>
                </a:solidFill>
                <a:effectLst/>
                <a:latin typeface="Google Sans"/>
              </a:rPr>
              <a:t>.</a:t>
            </a:r>
            <a:endParaRPr lang="ko-KR" altLang="en-US" sz="1800" dirty="0">
              <a:cs typeface="Arial" pitchFamily="34" charset="0"/>
            </a:endParaRPr>
          </a:p>
        </p:txBody>
      </p:sp>
      <p:sp>
        <p:nvSpPr>
          <p:cNvPr id="289" name="Oval 19">
            <a:extLst>
              <a:ext uri="{FF2B5EF4-FFF2-40B4-BE49-F238E27FC236}">
                <a16:creationId xmlns:a16="http://schemas.microsoft.com/office/drawing/2014/main" id="{EE192138-A4B9-436C-8A26-8A1718B63F55}"/>
              </a:ext>
            </a:extLst>
          </p:cNvPr>
          <p:cNvSpPr/>
          <p:nvPr/>
        </p:nvSpPr>
        <p:spPr>
          <a:xfrm>
            <a:off x="5514014" y="1509580"/>
            <a:ext cx="754393" cy="754393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sp>
        <p:nvSpPr>
          <p:cNvPr id="290" name="Rounded Rectangle 12">
            <a:extLst>
              <a:ext uri="{FF2B5EF4-FFF2-40B4-BE49-F238E27FC236}">
                <a16:creationId xmlns:a16="http://schemas.microsoft.com/office/drawing/2014/main" id="{AF49C053-677C-4EBF-88E5-F61FF1A5B4F7}"/>
              </a:ext>
            </a:extLst>
          </p:cNvPr>
          <p:cNvSpPr>
            <a:spLocks noChangeAspect="1"/>
          </p:cNvSpPr>
          <p:nvPr/>
        </p:nvSpPr>
        <p:spPr>
          <a:xfrm>
            <a:off x="5719778" y="1682669"/>
            <a:ext cx="353173" cy="420869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cxnSp>
        <p:nvCxnSpPr>
          <p:cNvPr id="291" name="Connector: Elbow 6">
            <a:extLst>
              <a:ext uri="{FF2B5EF4-FFF2-40B4-BE49-F238E27FC236}">
                <a16:creationId xmlns:a16="http://schemas.microsoft.com/office/drawing/2014/main" id="{D3E2E9B0-021B-4BAA-B3F3-B1AC139D82DF}"/>
              </a:ext>
            </a:extLst>
          </p:cNvPr>
          <p:cNvCxnSpPr>
            <a:cxnSpLocks/>
            <a:endCxn id="282" idx="0"/>
          </p:cNvCxnSpPr>
          <p:nvPr/>
        </p:nvCxnSpPr>
        <p:spPr>
          <a:xfrm>
            <a:off x="6256893" y="1886777"/>
            <a:ext cx="3847809" cy="2222244"/>
          </a:xfrm>
          <a:prstGeom prst="bentConnector2">
            <a:avLst/>
          </a:prstGeom>
          <a:ln w="222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Connector: Elbow 9">
            <a:extLst>
              <a:ext uri="{FF2B5EF4-FFF2-40B4-BE49-F238E27FC236}">
                <a16:creationId xmlns:a16="http://schemas.microsoft.com/office/drawing/2014/main" id="{2B103670-5200-4B0D-929E-A149A1BF755C}"/>
              </a:ext>
            </a:extLst>
          </p:cNvPr>
          <p:cNvCxnSpPr>
            <a:cxnSpLocks/>
            <a:endCxn id="283" idx="0"/>
          </p:cNvCxnSpPr>
          <p:nvPr/>
        </p:nvCxnSpPr>
        <p:spPr>
          <a:xfrm rot="10800000" flipV="1">
            <a:off x="1634454" y="1886777"/>
            <a:ext cx="3868047" cy="2222244"/>
          </a:xfrm>
          <a:prstGeom prst="bentConnector2">
            <a:avLst/>
          </a:prstGeom>
          <a:ln w="222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4" name="Imagen 293">
            <a:extLst>
              <a:ext uri="{FF2B5EF4-FFF2-40B4-BE49-F238E27FC236}">
                <a16:creationId xmlns:a16="http://schemas.microsoft.com/office/drawing/2014/main" id="{C4EBBB6B-CC3D-6C30-46C8-675E1A8D5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170" y="2765228"/>
            <a:ext cx="3810000" cy="2857500"/>
          </a:xfrm>
          <a:prstGeom prst="rect">
            <a:avLst/>
          </a:prstGeom>
        </p:spPr>
      </p:pic>
      <p:sp>
        <p:nvSpPr>
          <p:cNvPr id="295" name="Título 1">
            <a:extLst>
              <a:ext uri="{FF2B5EF4-FFF2-40B4-BE49-F238E27FC236}">
                <a16:creationId xmlns:a16="http://schemas.microsoft.com/office/drawing/2014/main" id="{1DAEAA5A-AC3B-FDAF-B1CD-B90C03A528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Widgets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01" name="Oval 21">
            <a:extLst>
              <a:ext uri="{FF2B5EF4-FFF2-40B4-BE49-F238E27FC236}">
                <a16:creationId xmlns:a16="http://schemas.microsoft.com/office/drawing/2014/main" id="{7FD496D7-95AD-4478-BBE6-2820C6827EA5}"/>
              </a:ext>
            </a:extLst>
          </p:cNvPr>
          <p:cNvSpPr>
            <a:spLocks noChangeAspect="1"/>
          </p:cNvSpPr>
          <p:nvPr/>
        </p:nvSpPr>
        <p:spPr>
          <a:xfrm>
            <a:off x="9937253" y="4317372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03" name="Oval 21">
            <a:extLst>
              <a:ext uri="{FF2B5EF4-FFF2-40B4-BE49-F238E27FC236}">
                <a16:creationId xmlns:a16="http://schemas.microsoft.com/office/drawing/2014/main" id="{A5E6AD20-6479-4736-922C-1D01BA0DFF56}"/>
              </a:ext>
            </a:extLst>
          </p:cNvPr>
          <p:cNvSpPr/>
          <p:nvPr/>
        </p:nvSpPr>
        <p:spPr>
          <a:xfrm>
            <a:off x="1478412" y="4370676"/>
            <a:ext cx="296647" cy="296990"/>
          </a:xfrm>
          <a:custGeom>
            <a:avLst/>
            <a:gdLst/>
            <a:ahLst/>
            <a:cxnLst/>
            <a:rect l="l" t="t" r="r" b="b"/>
            <a:pathLst>
              <a:path w="3975208" h="3979806">
                <a:moveTo>
                  <a:pt x="2049173" y="2050685"/>
                </a:moveTo>
                <a:lnTo>
                  <a:pt x="2525339" y="2050685"/>
                </a:lnTo>
                <a:cubicBezTo>
                  <a:pt x="2501269" y="2092239"/>
                  <a:pt x="2487652" y="2140563"/>
                  <a:pt x="2487652" y="2192066"/>
                </a:cubicBezTo>
                <a:cubicBezTo>
                  <a:pt x="2487652" y="2349996"/>
                  <a:pt x="2615682" y="2478023"/>
                  <a:pt x="2773615" y="2478023"/>
                </a:cubicBezTo>
                <a:cubicBezTo>
                  <a:pt x="2931549" y="2478023"/>
                  <a:pt x="3059579" y="2349996"/>
                  <a:pt x="3059579" y="2192066"/>
                </a:cubicBezTo>
                <a:cubicBezTo>
                  <a:pt x="3059579" y="2140563"/>
                  <a:pt x="3045963" y="2092239"/>
                  <a:pt x="3021893" y="2050685"/>
                </a:cubicBezTo>
                <a:lnTo>
                  <a:pt x="3498055" y="2050685"/>
                </a:lnTo>
                <a:lnTo>
                  <a:pt x="3498055" y="2641745"/>
                </a:lnTo>
                <a:lnTo>
                  <a:pt x="3565582" y="2641745"/>
                </a:lnTo>
                <a:cubicBezTo>
                  <a:pt x="3604012" y="2582980"/>
                  <a:pt x="3670956" y="2546426"/>
                  <a:pt x="3746438" y="2546426"/>
                </a:cubicBezTo>
                <a:cubicBezTo>
                  <a:pt x="3872785" y="2546426"/>
                  <a:pt x="3975208" y="2648847"/>
                  <a:pt x="3975208" y="2775192"/>
                </a:cubicBezTo>
                <a:cubicBezTo>
                  <a:pt x="3975208" y="2901536"/>
                  <a:pt x="3872785" y="3003958"/>
                  <a:pt x="3746438" y="3003958"/>
                </a:cubicBezTo>
                <a:cubicBezTo>
                  <a:pt x="3670956" y="3003958"/>
                  <a:pt x="3604012" y="2967403"/>
                  <a:pt x="3565582" y="2908639"/>
                </a:cubicBezTo>
                <a:lnTo>
                  <a:pt x="3498055" y="2908639"/>
                </a:lnTo>
                <a:lnTo>
                  <a:pt x="3498055" y="3499698"/>
                </a:lnTo>
                <a:lnTo>
                  <a:pt x="3026505" y="3499698"/>
                </a:lnTo>
                <a:cubicBezTo>
                  <a:pt x="3047979" y="3460792"/>
                  <a:pt x="3059579" y="3415963"/>
                  <a:pt x="3059579" y="3368427"/>
                </a:cubicBezTo>
                <a:cubicBezTo>
                  <a:pt x="3059579" y="3210496"/>
                  <a:pt x="2931549" y="3082469"/>
                  <a:pt x="2773615" y="3082469"/>
                </a:cubicBezTo>
                <a:cubicBezTo>
                  <a:pt x="2615682" y="3082469"/>
                  <a:pt x="2487652" y="3210496"/>
                  <a:pt x="2487652" y="3368427"/>
                </a:cubicBezTo>
                <a:cubicBezTo>
                  <a:pt x="2487652" y="3415963"/>
                  <a:pt x="2499253" y="3460792"/>
                  <a:pt x="2520726" y="3499698"/>
                </a:cubicBezTo>
                <a:lnTo>
                  <a:pt x="2049173" y="3499698"/>
                </a:lnTo>
                <a:lnTo>
                  <a:pt x="2049173" y="2908639"/>
                </a:lnTo>
                <a:lnTo>
                  <a:pt x="1950400" y="2908639"/>
                </a:lnTo>
                <a:cubicBezTo>
                  <a:pt x="1911969" y="2967403"/>
                  <a:pt x="1845025" y="3003958"/>
                  <a:pt x="1769544" y="3003958"/>
                </a:cubicBezTo>
                <a:cubicBezTo>
                  <a:pt x="1643197" y="3003958"/>
                  <a:pt x="1540773" y="2901536"/>
                  <a:pt x="1540773" y="2775192"/>
                </a:cubicBezTo>
                <a:cubicBezTo>
                  <a:pt x="1540773" y="2648847"/>
                  <a:pt x="1643197" y="2546426"/>
                  <a:pt x="1769544" y="2546426"/>
                </a:cubicBezTo>
                <a:cubicBezTo>
                  <a:pt x="1845025" y="2546426"/>
                  <a:pt x="1911969" y="2582980"/>
                  <a:pt x="1950400" y="2641745"/>
                </a:cubicBezTo>
                <a:lnTo>
                  <a:pt x="2049173" y="2641745"/>
                </a:lnTo>
                <a:close/>
                <a:moveTo>
                  <a:pt x="1204640" y="1545421"/>
                </a:moveTo>
                <a:cubicBezTo>
                  <a:pt x="1330987" y="1545421"/>
                  <a:pt x="1433411" y="1647843"/>
                  <a:pt x="1433411" y="1774187"/>
                </a:cubicBezTo>
                <a:cubicBezTo>
                  <a:pt x="1433411" y="1849667"/>
                  <a:pt x="1396855" y="1916610"/>
                  <a:pt x="1338089" y="1955039"/>
                </a:cubicBezTo>
                <a:lnTo>
                  <a:pt x="1338089" y="2053811"/>
                </a:lnTo>
                <a:lnTo>
                  <a:pt x="1929161" y="2053811"/>
                </a:lnTo>
                <a:lnTo>
                  <a:pt x="1929161" y="2529967"/>
                </a:lnTo>
                <a:cubicBezTo>
                  <a:pt x="1887606" y="2505897"/>
                  <a:pt x="1839281" y="2492281"/>
                  <a:pt x="1787777" y="2492281"/>
                </a:cubicBezTo>
                <a:cubicBezTo>
                  <a:pt x="1629844" y="2492281"/>
                  <a:pt x="1501814" y="2620308"/>
                  <a:pt x="1501814" y="2778238"/>
                </a:cubicBezTo>
                <a:cubicBezTo>
                  <a:pt x="1501814" y="2936168"/>
                  <a:pt x="1629844" y="3064196"/>
                  <a:pt x="1787777" y="3064196"/>
                </a:cubicBezTo>
                <a:cubicBezTo>
                  <a:pt x="1839281" y="3064196"/>
                  <a:pt x="1887606" y="3050580"/>
                  <a:pt x="1929161" y="3026511"/>
                </a:cubicBezTo>
                <a:lnTo>
                  <a:pt x="1929161" y="3502663"/>
                </a:lnTo>
                <a:lnTo>
                  <a:pt x="1338089" y="3502663"/>
                </a:lnTo>
                <a:lnTo>
                  <a:pt x="1338089" y="3570188"/>
                </a:lnTo>
                <a:cubicBezTo>
                  <a:pt x="1396855" y="3608617"/>
                  <a:pt x="1433411" y="3675560"/>
                  <a:pt x="1433411" y="3751040"/>
                </a:cubicBezTo>
                <a:cubicBezTo>
                  <a:pt x="1433411" y="3877385"/>
                  <a:pt x="1330987" y="3979806"/>
                  <a:pt x="1204640" y="3979806"/>
                </a:cubicBezTo>
                <a:cubicBezTo>
                  <a:pt x="1078293" y="3979806"/>
                  <a:pt x="975869" y="3877385"/>
                  <a:pt x="975869" y="3751040"/>
                </a:cubicBezTo>
                <a:cubicBezTo>
                  <a:pt x="975869" y="3675560"/>
                  <a:pt x="1012425" y="3608617"/>
                  <a:pt x="1071190" y="3570188"/>
                </a:cubicBezTo>
                <a:lnTo>
                  <a:pt x="1071190" y="3502663"/>
                </a:lnTo>
                <a:lnTo>
                  <a:pt x="480119" y="3502663"/>
                </a:lnTo>
                <a:lnTo>
                  <a:pt x="480119" y="3031122"/>
                </a:lnTo>
                <a:cubicBezTo>
                  <a:pt x="519026" y="3052596"/>
                  <a:pt x="563855" y="3064196"/>
                  <a:pt x="611393" y="3064196"/>
                </a:cubicBezTo>
                <a:cubicBezTo>
                  <a:pt x="769326" y="3064196"/>
                  <a:pt x="897356" y="2936168"/>
                  <a:pt x="897356" y="2778238"/>
                </a:cubicBezTo>
                <a:cubicBezTo>
                  <a:pt x="897356" y="2620308"/>
                  <a:pt x="769326" y="2492281"/>
                  <a:pt x="611393" y="2492281"/>
                </a:cubicBezTo>
                <a:cubicBezTo>
                  <a:pt x="563855" y="2492281"/>
                  <a:pt x="519026" y="2503881"/>
                  <a:pt x="480119" y="2525354"/>
                </a:cubicBezTo>
                <a:lnTo>
                  <a:pt x="480119" y="2053811"/>
                </a:lnTo>
                <a:lnTo>
                  <a:pt x="1071190" y="2053811"/>
                </a:lnTo>
                <a:lnTo>
                  <a:pt x="1071190" y="1955039"/>
                </a:lnTo>
                <a:cubicBezTo>
                  <a:pt x="1012425" y="1916610"/>
                  <a:pt x="975869" y="1849667"/>
                  <a:pt x="975869" y="1774187"/>
                </a:cubicBezTo>
                <a:cubicBezTo>
                  <a:pt x="975869" y="1647843"/>
                  <a:pt x="1078293" y="1545421"/>
                  <a:pt x="1204640" y="1545421"/>
                </a:cubicBezTo>
                <a:close/>
                <a:moveTo>
                  <a:pt x="477153" y="467589"/>
                </a:moveTo>
                <a:lnTo>
                  <a:pt x="948703" y="467589"/>
                </a:lnTo>
                <a:cubicBezTo>
                  <a:pt x="927229" y="506495"/>
                  <a:pt x="915629" y="551324"/>
                  <a:pt x="915629" y="598861"/>
                </a:cubicBezTo>
                <a:cubicBezTo>
                  <a:pt x="915629" y="756791"/>
                  <a:pt x="1043659" y="884818"/>
                  <a:pt x="1201593" y="884818"/>
                </a:cubicBezTo>
                <a:cubicBezTo>
                  <a:pt x="1359526" y="884818"/>
                  <a:pt x="1487556" y="756791"/>
                  <a:pt x="1487556" y="598861"/>
                </a:cubicBezTo>
                <a:cubicBezTo>
                  <a:pt x="1487556" y="551324"/>
                  <a:pt x="1475955" y="506495"/>
                  <a:pt x="1454482" y="467589"/>
                </a:cubicBezTo>
                <a:lnTo>
                  <a:pt x="1926034" y="467589"/>
                </a:lnTo>
                <a:lnTo>
                  <a:pt x="1926034" y="1058649"/>
                </a:lnTo>
                <a:lnTo>
                  <a:pt x="2024808" y="1058649"/>
                </a:lnTo>
                <a:cubicBezTo>
                  <a:pt x="2063239" y="999884"/>
                  <a:pt x="2130183" y="963330"/>
                  <a:pt x="2205664" y="963330"/>
                </a:cubicBezTo>
                <a:cubicBezTo>
                  <a:pt x="2332011" y="963330"/>
                  <a:pt x="2434435" y="1065751"/>
                  <a:pt x="2434435" y="1192096"/>
                </a:cubicBezTo>
                <a:cubicBezTo>
                  <a:pt x="2434435" y="1318440"/>
                  <a:pt x="2332011" y="1420862"/>
                  <a:pt x="2205664" y="1420862"/>
                </a:cubicBezTo>
                <a:cubicBezTo>
                  <a:pt x="2130183" y="1420862"/>
                  <a:pt x="2063239" y="1384307"/>
                  <a:pt x="2024808" y="1325543"/>
                </a:cubicBezTo>
                <a:lnTo>
                  <a:pt x="1926034" y="1325543"/>
                </a:lnTo>
                <a:lnTo>
                  <a:pt x="1926034" y="1916602"/>
                </a:lnTo>
                <a:lnTo>
                  <a:pt x="1449869" y="1916602"/>
                </a:lnTo>
                <a:cubicBezTo>
                  <a:pt x="1473939" y="1875048"/>
                  <a:pt x="1487556" y="1826725"/>
                  <a:pt x="1487556" y="1775221"/>
                </a:cubicBezTo>
                <a:cubicBezTo>
                  <a:pt x="1487556" y="1617291"/>
                  <a:pt x="1359526" y="1489264"/>
                  <a:pt x="1201593" y="1489264"/>
                </a:cubicBezTo>
                <a:cubicBezTo>
                  <a:pt x="1043659" y="1489264"/>
                  <a:pt x="915629" y="1617291"/>
                  <a:pt x="915629" y="1775222"/>
                </a:cubicBezTo>
                <a:cubicBezTo>
                  <a:pt x="915629" y="1826725"/>
                  <a:pt x="929245" y="1875048"/>
                  <a:pt x="953315" y="1916602"/>
                </a:cubicBezTo>
                <a:lnTo>
                  <a:pt x="477153" y="1916602"/>
                </a:lnTo>
                <a:lnTo>
                  <a:pt x="477153" y="1325543"/>
                </a:lnTo>
                <a:lnTo>
                  <a:pt x="409627" y="1325543"/>
                </a:lnTo>
                <a:cubicBezTo>
                  <a:pt x="371196" y="1384307"/>
                  <a:pt x="304252" y="1420862"/>
                  <a:pt x="228771" y="1420862"/>
                </a:cubicBezTo>
                <a:cubicBezTo>
                  <a:pt x="102423" y="1420862"/>
                  <a:pt x="0" y="1318440"/>
                  <a:pt x="0" y="1192096"/>
                </a:cubicBezTo>
                <a:cubicBezTo>
                  <a:pt x="0" y="1065751"/>
                  <a:pt x="102423" y="963330"/>
                  <a:pt x="228771" y="963330"/>
                </a:cubicBezTo>
                <a:cubicBezTo>
                  <a:pt x="304252" y="963330"/>
                  <a:pt x="371196" y="999885"/>
                  <a:pt x="409627" y="1058649"/>
                </a:cubicBezTo>
                <a:lnTo>
                  <a:pt x="477153" y="1058649"/>
                </a:lnTo>
                <a:close/>
                <a:moveTo>
                  <a:pt x="2779453" y="0"/>
                </a:moveTo>
                <a:cubicBezTo>
                  <a:pt x="2905800" y="0"/>
                  <a:pt x="3008224" y="102422"/>
                  <a:pt x="3008224" y="228766"/>
                </a:cubicBezTo>
                <a:cubicBezTo>
                  <a:pt x="3008224" y="304246"/>
                  <a:pt x="2971668" y="371189"/>
                  <a:pt x="2912903" y="409618"/>
                </a:cubicBezTo>
                <a:lnTo>
                  <a:pt x="2912903" y="477144"/>
                </a:lnTo>
                <a:lnTo>
                  <a:pt x="3503974" y="477144"/>
                </a:lnTo>
                <a:lnTo>
                  <a:pt x="3503974" y="948684"/>
                </a:lnTo>
                <a:cubicBezTo>
                  <a:pt x="3465067" y="927210"/>
                  <a:pt x="3420238" y="915611"/>
                  <a:pt x="3372700" y="915611"/>
                </a:cubicBezTo>
                <a:cubicBezTo>
                  <a:pt x="3214767" y="915611"/>
                  <a:pt x="3086737" y="1043638"/>
                  <a:pt x="3086737" y="1201568"/>
                </a:cubicBezTo>
                <a:cubicBezTo>
                  <a:pt x="3086737" y="1359498"/>
                  <a:pt x="3214767" y="1487526"/>
                  <a:pt x="3372700" y="1487526"/>
                </a:cubicBezTo>
                <a:cubicBezTo>
                  <a:pt x="3420238" y="1487526"/>
                  <a:pt x="3465067" y="1475925"/>
                  <a:pt x="3503974" y="1454452"/>
                </a:cubicBezTo>
                <a:lnTo>
                  <a:pt x="3503974" y="1925995"/>
                </a:lnTo>
                <a:lnTo>
                  <a:pt x="2912903" y="1925995"/>
                </a:lnTo>
                <a:lnTo>
                  <a:pt x="2912903" y="2024767"/>
                </a:lnTo>
                <a:cubicBezTo>
                  <a:pt x="2971668" y="2063196"/>
                  <a:pt x="3008224" y="2130139"/>
                  <a:pt x="3008224" y="2205619"/>
                </a:cubicBezTo>
                <a:cubicBezTo>
                  <a:pt x="3008224" y="2331964"/>
                  <a:pt x="2905800" y="2434385"/>
                  <a:pt x="2779453" y="2434385"/>
                </a:cubicBezTo>
                <a:cubicBezTo>
                  <a:pt x="2653106" y="2434385"/>
                  <a:pt x="2550683" y="2331964"/>
                  <a:pt x="2550683" y="2205619"/>
                </a:cubicBezTo>
                <a:cubicBezTo>
                  <a:pt x="2550683" y="2130139"/>
                  <a:pt x="2587238" y="2063196"/>
                  <a:pt x="2646004" y="2024767"/>
                </a:cubicBezTo>
                <a:lnTo>
                  <a:pt x="2646004" y="1925995"/>
                </a:lnTo>
                <a:lnTo>
                  <a:pt x="2054932" y="1925995"/>
                </a:lnTo>
                <a:lnTo>
                  <a:pt x="2054932" y="1449840"/>
                </a:lnTo>
                <a:cubicBezTo>
                  <a:pt x="2096487" y="1473909"/>
                  <a:pt x="2144812" y="1487526"/>
                  <a:pt x="2196316" y="1487526"/>
                </a:cubicBezTo>
                <a:cubicBezTo>
                  <a:pt x="2354249" y="1487526"/>
                  <a:pt x="2482279" y="1359498"/>
                  <a:pt x="2482279" y="1201568"/>
                </a:cubicBezTo>
                <a:cubicBezTo>
                  <a:pt x="2482279" y="1043638"/>
                  <a:pt x="2354249" y="915611"/>
                  <a:pt x="2196316" y="915611"/>
                </a:cubicBezTo>
                <a:cubicBezTo>
                  <a:pt x="2144812" y="915611"/>
                  <a:pt x="2096487" y="929227"/>
                  <a:pt x="2054932" y="953296"/>
                </a:cubicBezTo>
                <a:lnTo>
                  <a:pt x="2054932" y="477144"/>
                </a:lnTo>
                <a:lnTo>
                  <a:pt x="2646004" y="477144"/>
                </a:lnTo>
                <a:lnTo>
                  <a:pt x="2646004" y="409618"/>
                </a:lnTo>
                <a:cubicBezTo>
                  <a:pt x="2587238" y="371189"/>
                  <a:pt x="2550683" y="304246"/>
                  <a:pt x="2550683" y="228766"/>
                </a:cubicBezTo>
                <a:cubicBezTo>
                  <a:pt x="2550683" y="102422"/>
                  <a:pt x="2653106" y="0"/>
                  <a:pt x="27794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04" name="Text Placeholder 29">
            <a:extLst>
              <a:ext uri="{FF2B5EF4-FFF2-40B4-BE49-F238E27FC236}">
                <a16:creationId xmlns:a16="http://schemas.microsoft.com/office/drawing/2014/main" id="{97F1C5D0-2601-47C2-A425-8D1E44D9CC4E}"/>
              </a:ext>
            </a:extLst>
          </p:cNvPr>
          <p:cNvSpPr txBox="1">
            <a:spLocks/>
          </p:cNvSpPr>
          <p:nvPr/>
        </p:nvSpPr>
        <p:spPr>
          <a:xfrm>
            <a:off x="216951" y="5325569"/>
            <a:ext cx="3976819" cy="1370058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es-MX" dirty="0">
                <a:solidFill>
                  <a:schemeClr val="tx1"/>
                </a:solidFill>
              </a:rPr>
              <a:t>No pueden cambiar su estado después de ser creados.</a:t>
            </a:r>
          </a:p>
          <a:p>
            <a:pPr marL="171450" indent="-171450" algn="l">
              <a:buFont typeface="Wingdings" panose="05000000000000000000" pitchFamily="2" charset="2"/>
              <a:buChar char="ü"/>
            </a:pPr>
            <a:endParaRPr lang="es-MX" sz="800" dirty="0">
              <a:solidFill>
                <a:schemeClr val="tx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es-MX" dirty="0">
                <a:solidFill>
                  <a:schemeClr val="tx1"/>
                </a:solidFill>
              </a:rPr>
              <a:t>Son utilizados principalmente para representar elementos estáticos de la interfaz de usuario.</a:t>
            </a:r>
          </a:p>
          <a:p>
            <a:pPr algn="l"/>
            <a:r>
              <a:rPr lang="es-MX" i="1" dirty="0">
                <a:solidFill>
                  <a:schemeClr val="tx1"/>
                </a:solidFill>
              </a:rPr>
              <a:t>(Etiquetas de texto, imágenes o botones que no cambian en</a:t>
            </a:r>
          </a:p>
          <a:p>
            <a:pPr algn="l"/>
            <a:r>
              <a:rPr lang="es-MX" i="1" dirty="0">
                <a:solidFill>
                  <a:schemeClr val="tx1"/>
                </a:solidFill>
              </a:rPr>
              <a:t> respuesta a la interacción del usuario).</a:t>
            </a:r>
          </a:p>
          <a:p>
            <a:pPr marL="171450" indent="-171450" algn="l">
              <a:buFont typeface="Wingdings" panose="05000000000000000000" pitchFamily="2" charset="2"/>
              <a:buChar char="ü"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05" name="Text Placeholder 31">
            <a:extLst>
              <a:ext uri="{FF2B5EF4-FFF2-40B4-BE49-F238E27FC236}">
                <a16:creationId xmlns:a16="http://schemas.microsoft.com/office/drawing/2014/main" id="{45DCF894-3B21-4823-865C-9A9F531262F9}"/>
              </a:ext>
            </a:extLst>
          </p:cNvPr>
          <p:cNvSpPr txBox="1">
            <a:spLocks/>
          </p:cNvSpPr>
          <p:nvPr/>
        </p:nvSpPr>
        <p:spPr>
          <a:xfrm>
            <a:off x="7998230" y="5327808"/>
            <a:ext cx="3976819" cy="1305369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es-MX" altLang="ko-KR" dirty="0">
                <a:solidFill>
                  <a:schemeClr val="tx1"/>
                </a:solidFill>
                <a:cs typeface="Arial" pitchFamily="34" charset="0"/>
              </a:rPr>
              <a:t>Estos son widgets que pueden cambiar su estado a lo largo del tiempo en respuesta a eventos o interacciones del usuario. </a:t>
            </a:r>
          </a:p>
          <a:p>
            <a:pPr marL="171450" indent="-171450" algn="l">
              <a:buFont typeface="Wingdings" panose="05000000000000000000" pitchFamily="2" charset="2"/>
              <a:buChar char="ü"/>
            </a:pPr>
            <a:endParaRPr lang="es-MX" altLang="ko-KR" sz="200" dirty="0">
              <a:solidFill>
                <a:schemeClr val="tx1"/>
              </a:solidFill>
              <a:cs typeface="Arial" pitchFamily="34" charset="0"/>
            </a:endParaRPr>
          </a:p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es-MX" altLang="ko-KR" dirty="0">
                <a:solidFill>
                  <a:schemeClr val="tx1"/>
                </a:solidFill>
                <a:cs typeface="Arial" pitchFamily="34" charset="0"/>
              </a:rPr>
              <a:t>Son utilizados para representar elementos de la interfaz que pueden cambiar dinámicamente.</a:t>
            </a:r>
          </a:p>
          <a:p>
            <a:pPr algn="l"/>
            <a:r>
              <a:rPr lang="es-MX" altLang="ko-KR" i="1" dirty="0">
                <a:solidFill>
                  <a:schemeClr val="tx1"/>
                </a:solidFill>
              </a:rPr>
              <a:t>    (Listas desplegables, casillas de verificación, formularios, entre otros)</a:t>
            </a:r>
            <a:endParaRPr lang="ko-KR" altLang="en-US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30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" grpId="0"/>
      <p:bldP spid="280" grpId="0"/>
      <p:bldP spid="282" grpId="0" animBg="1"/>
      <p:bldP spid="283" grpId="0" animBg="1"/>
      <p:bldP spid="30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D130EE73-DED1-999B-368C-295E021074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Catálogo de widgets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AEEC7B6-A9EF-140A-F922-AA0FD3D67007}"/>
              </a:ext>
            </a:extLst>
          </p:cNvPr>
          <p:cNvSpPr txBox="1"/>
          <p:nvPr/>
        </p:nvSpPr>
        <p:spPr>
          <a:xfrm>
            <a:off x="316636" y="6197424"/>
            <a:ext cx="115587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dirty="0">
                <a:hlinkClick r:id="rId2"/>
              </a:rPr>
              <a:t>https://docs.flutter.dev/ui/widgets</a:t>
            </a:r>
            <a:r>
              <a:rPr lang="es-CO" dirty="0"/>
              <a:t> 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3431E2C-97F8-CA76-9FFC-AE82A3CA1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9270" y="1651116"/>
            <a:ext cx="6434630" cy="3379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6AA7833A-049C-7232-5E92-887C32D0D553}"/>
              </a:ext>
            </a:extLst>
          </p:cNvPr>
          <p:cNvSpPr txBox="1"/>
          <p:nvPr/>
        </p:nvSpPr>
        <p:spPr>
          <a:xfrm>
            <a:off x="1318196" y="5427983"/>
            <a:ext cx="101783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1600" b="0" i="0" dirty="0" err="1">
                <a:solidFill>
                  <a:srgbClr val="333333"/>
                </a:solidFill>
                <a:effectLst/>
                <a:latin typeface="+mj-lt"/>
              </a:rPr>
              <a:t>Flutter</a:t>
            </a:r>
            <a:r>
              <a:rPr lang="es-MX" sz="1600" b="0" i="0" dirty="0">
                <a:solidFill>
                  <a:srgbClr val="333333"/>
                </a:solidFill>
                <a:effectLst/>
                <a:latin typeface="+mj-lt"/>
              </a:rPr>
              <a:t> viene con un amplio catálogo de </a:t>
            </a:r>
            <a:r>
              <a:rPr lang="es-MX" sz="1600" b="0" i="1" dirty="0">
                <a:solidFill>
                  <a:srgbClr val="333333"/>
                </a:solidFill>
                <a:effectLst/>
                <a:latin typeface="+mj-lt"/>
              </a:rPr>
              <a:t>widgets</a:t>
            </a:r>
            <a:r>
              <a:rPr lang="es-MX" sz="1600" b="0" i="0" dirty="0">
                <a:solidFill>
                  <a:srgbClr val="333333"/>
                </a:solidFill>
                <a:effectLst/>
                <a:latin typeface="+mj-lt"/>
              </a:rPr>
              <a:t> desde el momento en que lo descargas. El catálogo tiene 14 categorías, que incluyen estilos, Cupertino (</a:t>
            </a:r>
            <a:r>
              <a:rPr lang="es-MX" sz="1600" b="0" i="1" dirty="0">
                <a:solidFill>
                  <a:srgbClr val="333333"/>
                </a:solidFill>
                <a:effectLst/>
                <a:latin typeface="+mj-lt"/>
              </a:rPr>
              <a:t>widgets</a:t>
            </a:r>
            <a:r>
              <a:rPr lang="es-MX" sz="1600" b="0" i="0" dirty="0">
                <a:solidFill>
                  <a:srgbClr val="333333"/>
                </a:solidFill>
                <a:effectLst/>
                <a:latin typeface="+mj-lt"/>
              </a:rPr>
              <a:t> estilo iOS) y Material </a:t>
            </a:r>
            <a:r>
              <a:rPr lang="es-MX" sz="1600" b="0" i="0" dirty="0" err="1">
                <a:solidFill>
                  <a:srgbClr val="333333"/>
                </a:solidFill>
                <a:effectLst/>
                <a:latin typeface="+mj-lt"/>
              </a:rPr>
              <a:t>Components</a:t>
            </a:r>
            <a:r>
              <a:rPr lang="es-MX" sz="1600" b="0" i="0" dirty="0">
                <a:solidFill>
                  <a:srgbClr val="333333"/>
                </a:solidFill>
                <a:effectLst/>
                <a:latin typeface="+mj-lt"/>
              </a:rPr>
              <a:t> (</a:t>
            </a:r>
            <a:r>
              <a:rPr lang="es-MX" sz="1600" b="0" i="1" dirty="0">
                <a:solidFill>
                  <a:srgbClr val="333333"/>
                </a:solidFill>
                <a:effectLst/>
                <a:latin typeface="+mj-lt"/>
              </a:rPr>
              <a:t>widgets</a:t>
            </a:r>
            <a:r>
              <a:rPr lang="es-MX" sz="1600" b="0" i="0" dirty="0">
                <a:solidFill>
                  <a:srgbClr val="333333"/>
                </a:solidFill>
                <a:effectLst/>
                <a:latin typeface="+mj-lt"/>
              </a:rPr>
              <a:t> que siguen las directrices de Material </a:t>
            </a:r>
            <a:r>
              <a:rPr lang="es-MX" sz="1600" b="0" i="0" dirty="0" err="1">
                <a:solidFill>
                  <a:srgbClr val="333333"/>
                </a:solidFill>
                <a:effectLst/>
                <a:latin typeface="+mj-lt"/>
              </a:rPr>
              <a:t>Design</a:t>
            </a:r>
            <a:r>
              <a:rPr lang="es-MX" sz="1600" b="0" i="0" dirty="0">
                <a:solidFill>
                  <a:srgbClr val="333333"/>
                </a:solidFill>
                <a:effectLst/>
                <a:latin typeface="+mj-lt"/>
              </a:rPr>
              <a:t> de Google).</a:t>
            </a:r>
            <a:endParaRPr lang="es-CO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61452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46C7AC3C-E4D5-1383-5194-BC8F25BDD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418" y="2502729"/>
            <a:ext cx="3990295" cy="21978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4B1E7313-8B4E-1C89-C141-147F6A13ED69}"/>
              </a:ext>
            </a:extLst>
          </p:cNvPr>
          <p:cNvSpPr txBox="1">
            <a:spLocks/>
          </p:cNvSpPr>
          <p:nvPr/>
        </p:nvSpPr>
        <p:spPr>
          <a:xfrm>
            <a:off x="0" y="10649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4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Material </a:t>
            </a:r>
            <a:r>
              <a:rPr lang="es-CO" sz="48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</a:t>
            </a:r>
            <a:r>
              <a:rPr lang="es-CO" sz="4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Cupertino</a:t>
            </a:r>
            <a:endParaRPr lang="es-CO" sz="48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645A1BA-A4BF-B495-11BE-99DC2B1F69BB}"/>
              </a:ext>
            </a:extLst>
          </p:cNvPr>
          <p:cNvSpPr txBox="1"/>
          <p:nvPr/>
        </p:nvSpPr>
        <p:spPr>
          <a:xfrm>
            <a:off x="5257800" y="1906577"/>
            <a:ext cx="6093618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>
                <a:latin typeface="+mj-lt"/>
                <a:ea typeface="+mj-ea"/>
                <a:cs typeface="+mj-cs"/>
              </a:rPr>
              <a:t>Compatibilidad de Flutter con </a:t>
            </a:r>
            <a:r>
              <a:rPr lang="es-CO" sz="2000" b="1" i="1" dirty="0">
                <a:latin typeface="+mj-lt"/>
                <a:ea typeface="+mj-ea"/>
                <a:cs typeface="+mj-cs"/>
              </a:rPr>
              <a:t>material </a:t>
            </a:r>
            <a:r>
              <a:rPr lang="es-CO" sz="2000" b="1" i="1" dirty="0" err="1">
                <a:latin typeface="+mj-lt"/>
                <a:ea typeface="+mj-ea"/>
                <a:cs typeface="+mj-cs"/>
              </a:rPr>
              <a:t>design</a:t>
            </a:r>
            <a:r>
              <a:rPr lang="es-CO" sz="2000" b="1" i="1" dirty="0">
                <a:latin typeface="+mj-lt"/>
                <a:ea typeface="+mj-ea"/>
                <a:cs typeface="+mj-cs"/>
              </a:rPr>
              <a:t> </a:t>
            </a:r>
            <a:r>
              <a:rPr lang="es-CO" sz="2000" dirty="0">
                <a:latin typeface="+mj-lt"/>
                <a:ea typeface="+mj-ea"/>
                <a:cs typeface="+mj-cs"/>
              </a:rPr>
              <a:t>y </a:t>
            </a:r>
            <a:r>
              <a:rPr lang="es-CO" sz="2000" b="1" i="1" dirty="0">
                <a:latin typeface="+mj-lt"/>
                <a:ea typeface="+mj-ea"/>
                <a:cs typeface="+mj-cs"/>
              </a:rPr>
              <a:t>Cupertino</a:t>
            </a:r>
          </a:p>
          <a:p>
            <a:pPr algn="just"/>
            <a:endParaRPr lang="es-CO" sz="2000" dirty="0">
              <a:latin typeface="+mj-lt"/>
              <a:ea typeface="+mj-ea"/>
              <a:cs typeface="+mj-cs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>
                <a:latin typeface="+mj-lt"/>
                <a:ea typeface="+mj-ea"/>
                <a:cs typeface="+mj-cs"/>
              </a:rPr>
              <a:t>Material Widgets y Cupertino Widgets son dos sistemas de diseño diferentes proporcionados por Flutter para crear interfaces de usuario que se adhieren a los principios de diseño de Android (Material </a:t>
            </a:r>
            <a:r>
              <a:rPr lang="es-CO" sz="2000" dirty="0" err="1">
                <a:latin typeface="+mj-lt"/>
                <a:ea typeface="+mj-ea"/>
                <a:cs typeface="+mj-cs"/>
              </a:rPr>
              <a:t>Design</a:t>
            </a:r>
            <a:r>
              <a:rPr lang="es-CO" sz="2000" dirty="0">
                <a:latin typeface="+mj-lt"/>
                <a:ea typeface="+mj-ea"/>
                <a:cs typeface="+mj-cs"/>
              </a:rPr>
              <a:t>) e iOS (Cupertino).</a:t>
            </a:r>
          </a:p>
          <a:p>
            <a:pPr algn="just"/>
            <a:endParaRPr lang="es-CO" sz="2000" dirty="0">
              <a:latin typeface="+mj-lt"/>
              <a:ea typeface="+mj-ea"/>
              <a:cs typeface="+mj-cs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000" dirty="0">
                <a:latin typeface="+mj-lt"/>
                <a:ea typeface="+mj-ea"/>
                <a:cs typeface="+mj-cs"/>
              </a:rPr>
              <a:t>Flutter ofrece una amplia gama de widgets que siguen las pautas de diseño de Material </a:t>
            </a:r>
            <a:r>
              <a:rPr lang="es-CO" sz="2000" dirty="0" err="1">
                <a:latin typeface="+mj-lt"/>
                <a:ea typeface="+mj-ea"/>
                <a:cs typeface="+mj-cs"/>
              </a:rPr>
              <a:t>Design</a:t>
            </a:r>
            <a:r>
              <a:rPr lang="es-CO" sz="2000" dirty="0">
                <a:latin typeface="+mj-lt"/>
                <a:ea typeface="+mj-ea"/>
                <a:cs typeface="+mj-cs"/>
              </a:rPr>
              <a:t> de Google para Android y el estilo de diseño de Cupertino para iOS.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23599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C12A830-C801-C47B-389C-BDD187F01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352" y="1762059"/>
            <a:ext cx="9275797" cy="40672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0D2B51E6-D019-7459-01F3-3DD3E89CE123}"/>
              </a:ext>
            </a:extLst>
          </p:cNvPr>
          <p:cNvSpPr/>
          <p:nvPr/>
        </p:nvSpPr>
        <p:spPr>
          <a:xfrm>
            <a:off x="5286375" y="3000375"/>
            <a:ext cx="2714625" cy="55721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9401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2DF16E31-F41B-4FC3-BC30-7227D0984BCA}"/>
              </a:ext>
            </a:extLst>
          </p:cNvPr>
          <p:cNvSpPr txBox="1">
            <a:spLocks/>
          </p:cNvSpPr>
          <p:nvPr/>
        </p:nvSpPr>
        <p:spPr>
          <a:xfrm>
            <a:off x="167657" y="1663621"/>
            <a:ext cx="6533179" cy="4375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000" dirty="0"/>
              <a:t>La opción de </a:t>
            </a:r>
            <a:r>
              <a:rPr lang="es-ES" sz="2000" dirty="0" err="1"/>
              <a:t>MaterialApp</a:t>
            </a:r>
            <a:r>
              <a:rPr lang="es-ES" sz="2000" dirty="0"/>
              <a:t> en Flutter se entiende como</a:t>
            </a:r>
            <a:r>
              <a:rPr lang="es-ES" sz="2000" b="1" dirty="0"/>
              <a:t> una de las clases predefinidas del sistema.</a:t>
            </a:r>
          </a:p>
          <a:p>
            <a:pPr algn="just"/>
            <a:endParaRPr lang="es-ES" sz="2000" b="1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000" dirty="0"/>
              <a:t>Funciona como uno de los componentes centrales o principales del SDK de Flutter.</a:t>
            </a:r>
          </a:p>
          <a:p>
            <a:pPr algn="just"/>
            <a:endParaRPr lang="es-E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El widget </a:t>
            </a:r>
            <a:r>
              <a:rPr lang="es-MX" sz="2000" dirty="0" err="1"/>
              <a:t>MaterialApp</a:t>
            </a:r>
            <a:r>
              <a:rPr lang="es-MX" sz="2000" dirty="0"/>
              <a:t> proporciona un contenedor para otros </a:t>
            </a:r>
            <a:r>
              <a:rPr lang="es-MX" sz="2000" b="1" i="1" dirty="0"/>
              <a:t>widgets</a:t>
            </a:r>
            <a:r>
              <a:rPr lang="es-MX" sz="2000" dirty="0"/>
              <a:t> y </a:t>
            </a:r>
            <a:r>
              <a:rPr lang="es-MX" sz="2000" b="1" i="1" dirty="0"/>
              <a:t>temas</a:t>
            </a:r>
            <a:r>
              <a:rPr lang="es-MX" sz="2000" dirty="0"/>
              <a:t> necesarios para crear una aplicación basada en Material </a:t>
            </a:r>
            <a:r>
              <a:rPr lang="es-MX" sz="2000" dirty="0" err="1"/>
              <a:t>design</a:t>
            </a:r>
            <a:r>
              <a:rPr lang="es-MX" sz="2000" dirty="0"/>
              <a:t>.</a:t>
            </a:r>
          </a:p>
          <a:p>
            <a:pPr algn="just"/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El Widget </a:t>
            </a:r>
            <a:r>
              <a:rPr lang="es-MX" sz="2000" dirty="0" err="1"/>
              <a:t>MaterialApp</a:t>
            </a:r>
            <a:r>
              <a:rPr lang="es-MX" sz="2000" dirty="0"/>
              <a:t> </a:t>
            </a:r>
            <a:r>
              <a:rPr lang="es-MX" sz="2000" b="1" i="1" dirty="0"/>
              <a:t>es el punto de partida de una aplicación</a:t>
            </a:r>
            <a:r>
              <a:rPr lang="es-MX" sz="2000" dirty="0"/>
              <a:t>, le dice a Flutter que se usarán componentes de Material </a:t>
            </a:r>
            <a:r>
              <a:rPr lang="es-MX" sz="2000" dirty="0" err="1"/>
              <a:t>Design</a:t>
            </a:r>
            <a:r>
              <a:rPr lang="es-MX" sz="2000" dirty="0"/>
              <a:t> y se seguirá el diseño de Material </a:t>
            </a:r>
            <a:r>
              <a:rPr lang="es-MX" sz="2000" dirty="0" err="1"/>
              <a:t>design</a:t>
            </a:r>
            <a:r>
              <a:rPr lang="es-MX" sz="2000" dirty="0"/>
              <a:t> en la aplicación.</a:t>
            </a:r>
            <a:endParaRPr lang="es-ES" sz="2000" dirty="0"/>
          </a:p>
        </p:txBody>
      </p:sp>
      <p:pic>
        <p:nvPicPr>
          <p:cNvPr id="1026" name="Picture 2" descr="31.13 Flutter MaterialApp Material Center Text | GNU/Linux Desktop Survival  Guide">
            <a:extLst>
              <a:ext uri="{FF2B5EF4-FFF2-40B4-BE49-F238E27FC236}">
                <a16:creationId xmlns:a16="http://schemas.microsoft.com/office/drawing/2014/main" id="{712B19F6-4870-4DF4-B150-5DF4C63CF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388" y="2399268"/>
            <a:ext cx="4722650" cy="29037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E7998BB9-B4EC-41EE-922E-0B0D55A32D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Clase </a:t>
            </a:r>
            <a:r>
              <a:rPr lang="es-CO" sz="36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MaterialApp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EFDFF6B-BC65-5B8A-0535-BE3DBA8A11B6}"/>
              </a:ext>
            </a:extLst>
          </p:cNvPr>
          <p:cNvSpPr txBox="1"/>
          <p:nvPr/>
        </p:nvSpPr>
        <p:spPr>
          <a:xfrm>
            <a:off x="358134" y="6166594"/>
            <a:ext cx="114757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dirty="0">
                <a:hlinkClick r:id="rId4"/>
              </a:rPr>
              <a:t>https://api.flutter.dev/flutter/material/MaterialApp-class.html</a:t>
            </a:r>
            <a:r>
              <a:rPr lang="es-C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3424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2DF16E31-F41B-4FC3-BC30-7227D0984BCA}"/>
              </a:ext>
            </a:extLst>
          </p:cNvPr>
          <p:cNvSpPr txBox="1">
            <a:spLocks/>
          </p:cNvSpPr>
          <p:nvPr/>
        </p:nvSpPr>
        <p:spPr>
          <a:xfrm>
            <a:off x="167657" y="1663621"/>
            <a:ext cx="6533179" cy="4375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0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EFDFF6B-BC65-5B8A-0535-BE3DBA8A11B6}"/>
              </a:ext>
            </a:extLst>
          </p:cNvPr>
          <p:cNvSpPr txBox="1"/>
          <p:nvPr/>
        </p:nvSpPr>
        <p:spPr>
          <a:xfrm>
            <a:off x="358134" y="5715512"/>
            <a:ext cx="114757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dirty="0">
                <a:hlinkClick r:id="rId3"/>
              </a:rPr>
              <a:t>https://api.flutter.dev/flutter/material/MaterialApp-class.html</a:t>
            </a:r>
            <a:r>
              <a:rPr lang="es-CO" dirty="0"/>
              <a:t> </a:t>
            </a:r>
          </a:p>
          <a:p>
            <a:pPr algn="ctr"/>
            <a:endParaRPr lang="es-CO" dirty="0"/>
          </a:p>
          <a:p>
            <a:pPr algn="ctr"/>
            <a:r>
              <a:rPr lang="es-CO" dirty="0">
                <a:hlinkClick r:id="rId4"/>
              </a:rPr>
              <a:t>https://docs.flutter.dev/ui/widgets/material</a:t>
            </a:r>
            <a:r>
              <a:rPr lang="es-CO" dirty="0"/>
              <a:t> 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7E311E3-FC15-F5EA-2000-EB71594050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Material Widgets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D11CC55-D83C-4166-9FF3-1FF53019FE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3340" y="2691386"/>
            <a:ext cx="4552926" cy="19963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4C56A85A-C20B-C576-60DB-198A59794226}"/>
              </a:ext>
            </a:extLst>
          </p:cNvPr>
          <p:cNvSpPr/>
          <p:nvPr/>
        </p:nvSpPr>
        <p:spPr>
          <a:xfrm>
            <a:off x="5304997" y="3232697"/>
            <a:ext cx="1410128" cy="33939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42184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758" y="342955"/>
            <a:ext cx="9679656" cy="710929"/>
          </a:xfrm>
        </p:spPr>
        <p:txBody>
          <a:bodyPr>
            <a:noAutofit/>
          </a:bodyPr>
          <a:lstStyle/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Nivel Básico: </a:t>
            </a:r>
            <a:r>
              <a:rPr lang="es-CO" sz="3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Fundamentos y Exploración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0F62B5D-50B9-4BF4-9C8B-9225334ECB6D}"/>
              </a:ext>
            </a:extLst>
          </p:cNvPr>
          <p:cNvSpPr/>
          <p:nvPr/>
        </p:nvSpPr>
        <p:spPr>
          <a:xfrm>
            <a:off x="1403887" y="2229054"/>
            <a:ext cx="9384226" cy="524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endParaRPr lang="es-CO" sz="2000" dirty="0"/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s-CO" sz="2000" dirty="0"/>
              <a:t>Instalación y configuración del entorno de desarrollo 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endParaRPr lang="es-CO" sz="2000" dirty="0"/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s-CO" sz="2000" dirty="0"/>
              <a:t>Sintaxis básica del lenguaje 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endParaRPr lang="es-CO" sz="2000" dirty="0"/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s-CO" sz="2000" dirty="0"/>
              <a:t>Fundamentos de algoritmos y estructuras de datos.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endParaRPr lang="es-CO" sz="2000" dirty="0"/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s-CO" sz="2000" dirty="0"/>
              <a:t>Fundamentos de Flutter y su arquitectura.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endParaRPr lang="es-CO" sz="2000" dirty="0"/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s-CO" sz="2000" dirty="0"/>
              <a:t>Diseño de interfaces de usuario con widgets básicos.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endParaRPr lang="es-CO" sz="2000" dirty="0"/>
          </a:p>
          <a:p>
            <a:pPr marL="906780" indent="-4572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endParaRPr lang="es-CO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3533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s-CO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3533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s-CO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n 3" descr="Imagen que contiene Icono&#10;&#10;Descripción generada automáticamente">
            <a:extLst>
              <a:ext uri="{FF2B5EF4-FFF2-40B4-BE49-F238E27FC236}">
                <a16:creationId xmlns:a16="http://schemas.microsoft.com/office/drawing/2014/main" id="{437DF786-33E5-E1E2-C917-4292D41BC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9357" y="2388203"/>
            <a:ext cx="603388" cy="53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372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lutter Widgets 08 | Scaffold. Hola gente, este es un tema que me… | by  Eduardo CQ | Comunidad Flutter | Medium">
            <a:extLst>
              <a:ext uri="{FF2B5EF4-FFF2-40B4-BE49-F238E27FC236}">
                <a16:creationId xmlns:a16="http://schemas.microsoft.com/office/drawing/2014/main" id="{33E76E79-CE5D-4CFB-B37F-488F28259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181" y="2109913"/>
            <a:ext cx="2237970" cy="39786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0B0C1F62-A5E7-4C06-AD50-BE7DF53EB78B}"/>
              </a:ext>
            </a:extLst>
          </p:cNvPr>
          <p:cNvSpPr txBox="1">
            <a:spLocks/>
          </p:cNvSpPr>
          <p:nvPr/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Scaffold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429AF7C-C43B-B26E-B969-33679D9C3BE1}"/>
              </a:ext>
            </a:extLst>
          </p:cNvPr>
          <p:cNvSpPr txBox="1">
            <a:spLocks/>
          </p:cNvSpPr>
          <p:nvPr/>
        </p:nvSpPr>
        <p:spPr>
          <a:xfrm>
            <a:off x="590228" y="2014752"/>
            <a:ext cx="7744004" cy="4843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Es un widget hijo del </a:t>
            </a:r>
            <a:r>
              <a:rPr lang="es-MX" sz="2000" dirty="0" err="1"/>
              <a:t>MaterialApp</a:t>
            </a:r>
            <a:r>
              <a:rPr lang="es-MX" sz="2000" dirty="0"/>
              <a:t> (que es donde comienza todo) y nos permite emplear elementos (widgets) del Material </a:t>
            </a:r>
            <a:r>
              <a:rPr lang="es-MX" sz="2000" dirty="0" err="1"/>
              <a:t>Design</a:t>
            </a:r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Es el widget que implementa la estructura de diseño visual básica de Material </a:t>
            </a:r>
            <a:r>
              <a:rPr lang="es-MX" sz="2000" dirty="0" err="1"/>
              <a:t>Design</a:t>
            </a:r>
            <a:r>
              <a:rPr lang="es-MX" sz="2000" dirty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 err="1"/>
              <a:t>Scaffold</a:t>
            </a:r>
            <a:r>
              <a:rPr lang="es-MX" sz="2000" dirty="0"/>
              <a:t> es un widget que proporciona una estructura básica de Material </a:t>
            </a:r>
            <a:r>
              <a:rPr lang="es-MX" sz="2000" dirty="0" err="1"/>
              <a:t>Design</a:t>
            </a:r>
            <a:r>
              <a:rPr lang="es-MX" sz="2000" dirty="0"/>
              <a:t> para implementar: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sz="2000" dirty="0" err="1"/>
              <a:t>Drawers</a:t>
            </a:r>
            <a:endParaRPr lang="es-MX" sz="2000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sz="2000" dirty="0"/>
              <a:t>Snack </a:t>
            </a:r>
            <a:r>
              <a:rPr lang="es-MX" sz="2000" dirty="0" err="1"/>
              <a:t>bars</a:t>
            </a:r>
            <a:endParaRPr lang="es-MX" sz="2000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sz="2000" dirty="0"/>
              <a:t>Bottom </a:t>
            </a:r>
            <a:r>
              <a:rPr lang="es-MX" sz="2000" dirty="0" err="1"/>
              <a:t>sheets</a:t>
            </a:r>
            <a:endParaRPr lang="es-MX" sz="2000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MX" sz="2000" dirty="0" err="1"/>
              <a:t>Floating</a:t>
            </a:r>
            <a:r>
              <a:rPr lang="es-MX" sz="2000" dirty="0"/>
              <a:t> </a:t>
            </a:r>
            <a:r>
              <a:rPr lang="es-MX" sz="2000" dirty="0" err="1"/>
              <a:t>action</a:t>
            </a:r>
            <a:r>
              <a:rPr lang="es-MX" sz="2000" dirty="0"/>
              <a:t> </a:t>
            </a:r>
            <a:r>
              <a:rPr lang="es-MX" sz="2000" dirty="0" err="1"/>
              <a:t>buttons</a:t>
            </a:r>
            <a:r>
              <a:rPr lang="es-MX" sz="2000" dirty="0"/>
              <a:t> y más.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algn="just"/>
            <a:endParaRPr lang="es-ES" sz="2000" dirty="0"/>
          </a:p>
          <a:p>
            <a:pPr algn="just"/>
            <a:endParaRPr lang="es-MX" sz="20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4A811C-423E-422D-F4E0-0DAC5BDE2D3E}"/>
              </a:ext>
            </a:extLst>
          </p:cNvPr>
          <p:cNvSpPr txBox="1"/>
          <p:nvPr/>
        </p:nvSpPr>
        <p:spPr>
          <a:xfrm>
            <a:off x="2040835" y="62785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hlinkClick r:id="rId4"/>
              </a:rPr>
              <a:t>https://api.flutter.dev/flutter/material/Scaffold-class.html</a:t>
            </a:r>
            <a:r>
              <a:rPr lang="es-C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345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lutter Widgets 08 | Scaffold. Hola gente, este es un tema que me… | by  Eduardo CQ | Comunidad Flutter | Medium">
            <a:extLst>
              <a:ext uri="{FF2B5EF4-FFF2-40B4-BE49-F238E27FC236}">
                <a16:creationId xmlns:a16="http://schemas.microsoft.com/office/drawing/2014/main" id="{33E76E79-CE5D-4CFB-B37F-488F28259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181" y="2109913"/>
            <a:ext cx="2237970" cy="39786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0B0C1F62-A5E7-4C06-AD50-BE7DF53EB78B}"/>
              </a:ext>
            </a:extLst>
          </p:cNvPr>
          <p:cNvSpPr txBox="1">
            <a:spLocks/>
          </p:cNvSpPr>
          <p:nvPr/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Scaffold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429AF7C-C43B-B26E-B969-33679D9C3BE1}"/>
              </a:ext>
            </a:extLst>
          </p:cNvPr>
          <p:cNvSpPr txBox="1">
            <a:spLocks/>
          </p:cNvSpPr>
          <p:nvPr/>
        </p:nvSpPr>
        <p:spPr>
          <a:xfrm>
            <a:off x="392831" y="1203974"/>
            <a:ext cx="7744004" cy="4843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algn="just"/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Es como un "andamio" que mantiene juntos los componentes visuales estándares de una app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 err="1"/>
              <a:t>Scaffold</a:t>
            </a:r>
            <a:r>
              <a:rPr lang="es-MX" sz="2000" dirty="0"/>
              <a:t> en Flutter se entiende como una clase que ofrece API que permiten mostrar </a:t>
            </a:r>
            <a:r>
              <a:rPr lang="es-MX" sz="2000" b="1" i="1" dirty="0"/>
              <a:t>bottom </a:t>
            </a:r>
            <a:r>
              <a:rPr lang="es-MX" sz="2000" b="1" i="1" dirty="0" err="1"/>
              <a:t>sheets</a:t>
            </a:r>
            <a:r>
              <a:rPr lang="es-MX" sz="2000" b="1" i="1" dirty="0"/>
              <a:t> </a:t>
            </a:r>
            <a:r>
              <a:rPr lang="es-MX" sz="2000" dirty="0"/>
              <a:t>y </a:t>
            </a:r>
            <a:r>
              <a:rPr lang="es-MX" sz="2000" b="1" i="1" dirty="0" err="1"/>
              <a:t>drawers</a:t>
            </a:r>
            <a:r>
              <a:rPr lang="es-MX" sz="2000" dirty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No es estrictamente necesario utilizar </a:t>
            </a:r>
            <a:r>
              <a:rPr lang="es-MX" sz="2000" dirty="0" err="1"/>
              <a:t>Scaffold</a:t>
            </a:r>
            <a:r>
              <a:rPr lang="es-MX" sz="2000" dirty="0"/>
              <a:t> en todas las pantallas.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algn="just"/>
            <a:r>
              <a:rPr lang="es-MX" sz="2000" dirty="0"/>
              <a:t>Sin embargo, si se siguen las directrices de Material </a:t>
            </a:r>
            <a:r>
              <a:rPr lang="es-MX" sz="2000" dirty="0" err="1"/>
              <a:t>Design</a:t>
            </a:r>
            <a:r>
              <a:rPr lang="es-MX" sz="2000" dirty="0"/>
              <a:t>, el </a:t>
            </a:r>
            <a:r>
              <a:rPr lang="es-MX" sz="2000" dirty="0" err="1"/>
              <a:t>Scaffold</a:t>
            </a:r>
            <a:r>
              <a:rPr lang="es-MX" sz="2000" dirty="0"/>
              <a:t> es extremadamente útil por la funcionalidad y estructura que ofrece de forma predeterminada.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just"/>
            <a:endParaRPr lang="es-ES" sz="2000" dirty="0"/>
          </a:p>
          <a:p>
            <a:pPr algn="just"/>
            <a:endParaRPr lang="es-MX" sz="20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4A811C-423E-422D-F4E0-0DAC5BDE2D3E}"/>
              </a:ext>
            </a:extLst>
          </p:cNvPr>
          <p:cNvSpPr txBox="1"/>
          <p:nvPr/>
        </p:nvSpPr>
        <p:spPr>
          <a:xfrm>
            <a:off x="2040835" y="62785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hlinkClick r:id="rId4"/>
              </a:rPr>
              <a:t>https://api.flutter.dev/flutter/material/Scaffold-class.html</a:t>
            </a:r>
            <a:r>
              <a:rPr lang="es-C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2141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B0C1F62-A5E7-4C06-AD50-BE7DF53EB78B}"/>
              </a:ext>
            </a:extLst>
          </p:cNvPr>
          <p:cNvSpPr txBox="1">
            <a:spLocks/>
          </p:cNvSpPr>
          <p:nvPr/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Scaffold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429AF7C-C43B-B26E-B969-33679D9C3BE1}"/>
              </a:ext>
            </a:extLst>
          </p:cNvPr>
          <p:cNvSpPr txBox="1">
            <a:spLocks/>
          </p:cNvSpPr>
          <p:nvPr/>
        </p:nvSpPr>
        <p:spPr>
          <a:xfrm>
            <a:off x="512100" y="1535706"/>
            <a:ext cx="7876526" cy="4843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El widget </a:t>
            </a:r>
            <a:r>
              <a:rPr lang="es-MX" sz="2000" dirty="0" err="1"/>
              <a:t>Scaffold</a:t>
            </a:r>
            <a:r>
              <a:rPr lang="es-MX" sz="2000" dirty="0"/>
              <a:t> es una herramienta esencial para desarrollar bajo el </a:t>
            </a:r>
            <a:r>
              <a:rPr lang="es-MX" sz="2000" dirty="0" err="1"/>
              <a:t>framework</a:t>
            </a:r>
            <a:r>
              <a:rPr lang="es-MX" sz="2000" dirty="0"/>
              <a:t> Flutter.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Proporciona una estructura de página predeterminada que puede ser enormemente personalizada para satisfacer las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necesidades de cualquier aplicación móvil.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MX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2000" dirty="0"/>
              <a:t>Con el </a:t>
            </a:r>
            <a:r>
              <a:rPr lang="es-MX" sz="2000" dirty="0" err="1"/>
              <a:t>Scaffold</a:t>
            </a:r>
            <a:r>
              <a:rPr lang="es-MX" sz="2000" dirty="0"/>
              <a:t>, Flutter hace que el desarrollo de UI sea más intuitivo y menos propenso a errores, manteniendo la coherencia del diseño en toda la aplicación. </a:t>
            </a:r>
          </a:p>
          <a:p>
            <a:pPr algn="just"/>
            <a:endParaRPr lang="es-MX" sz="20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4A811C-423E-422D-F4E0-0DAC5BDE2D3E}"/>
              </a:ext>
            </a:extLst>
          </p:cNvPr>
          <p:cNvSpPr txBox="1"/>
          <p:nvPr/>
        </p:nvSpPr>
        <p:spPr>
          <a:xfrm>
            <a:off x="2040835" y="62785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hlinkClick r:id="rId3"/>
              </a:rPr>
              <a:t>https://api.flutter.dev/flutter/material/Scaffold-class.html</a:t>
            </a:r>
            <a:r>
              <a:rPr lang="es-CO" dirty="0"/>
              <a:t> </a:t>
            </a:r>
          </a:p>
        </p:txBody>
      </p:sp>
      <p:pic>
        <p:nvPicPr>
          <p:cNvPr id="3" name="Picture 2" descr="Flutter Widgets 08 | Scaffold. Hola gente, este es un tema que me… | by  Eduardo CQ | Comunidad Flutter | Medium">
            <a:extLst>
              <a:ext uri="{FF2B5EF4-FFF2-40B4-BE49-F238E27FC236}">
                <a16:creationId xmlns:a16="http://schemas.microsoft.com/office/drawing/2014/main" id="{D0961A97-442C-F6FB-98AC-B4704A564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2181" y="2109913"/>
            <a:ext cx="2237970" cy="39786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2371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E434189-5785-EC60-939B-466FD98E6A34}"/>
              </a:ext>
            </a:extLst>
          </p:cNvPr>
          <p:cNvSpPr txBox="1">
            <a:spLocks/>
          </p:cNvSpPr>
          <p:nvPr/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 primera App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B92BB24-2D80-1479-E30E-C24B1FC378A8}"/>
              </a:ext>
            </a:extLst>
          </p:cNvPr>
          <p:cNvSpPr txBox="1"/>
          <p:nvPr/>
        </p:nvSpPr>
        <p:spPr>
          <a:xfrm>
            <a:off x="1248229" y="1968248"/>
            <a:ext cx="795382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i="1" dirty="0"/>
              <a:t>Abrir </a:t>
            </a:r>
            <a:r>
              <a:rPr lang="es-CO" b="1" i="1" dirty="0" err="1"/>
              <a:t>command</a:t>
            </a:r>
            <a:r>
              <a:rPr lang="es-CO" b="1" i="1" dirty="0"/>
              <a:t> </a:t>
            </a:r>
            <a:r>
              <a:rPr lang="es-CO" b="1" i="1" dirty="0" err="1"/>
              <a:t>palette</a:t>
            </a:r>
            <a:r>
              <a:rPr lang="es-CO" b="1" i="1" dirty="0"/>
              <a:t>:</a:t>
            </a:r>
          </a:p>
          <a:p>
            <a:endParaRPr lang="es-CO" dirty="0"/>
          </a:p>
          <a:p>
            <a:pPr marL="342900" indent="-342900">
              <a:buFont typeface="+mj-lt"/>
              <a:buAutoNum type="arabicPeriod"/>
            </a:pPr>
            <a:endParaRPr lang="es-CO" dirty="0"/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Buscar </a:t>
            </a:r>
            <a:r>
              <a:rPr lang="es-CO" b="1" i="1" dirty="0"/>
              <a:t>Flutter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Seleccionar </a:t>
            </a:r>
            <a:r>
              <a:rPr lang="es-CO" b="1" i="1" dirty="0"/>
              <a:t>New Project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Seleccionar </a:t>
            </a:r>
            <a:r>
              <a:rPr lang="es-CO" b="1" i="1" dirty="0" err="1"/>
              <a:t>Application</a:t>
            </a:r>
            <a:endParaRPr lang="es-CO" b="1" i="1" dirty="0"/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Crear la carpeta del proyecto y seleccionarla: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Aceptar que se confía en el autor (Evidentemente pues usted es el autor)</a:t>
            </a:r>
          </a:p>
          <a:p>
            <a:pPr marL="342900" indent="-342900">
              <a:buFont typeface="+mj-lt"/>
              <a:buAutoNum type="arabicPeriod"/>
            </a:pPr>
            <a:endParaRPr lang="es-CO" dirty="0"/>
          </a:p>
          <a:p>
            <a:r>
              <a:rPr lang="es-CO" b="1" i="1" dirty="0"/>
              <a:t>Estructura del proyecto:</a:t>
            </a:r>
          </a:p>
          <a:p>
            <a:endParaRPr lang="es-CO" dirty="0"/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EA558913-192C-78DE-C511-940F7D658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987" y="1753497"/>
            <a:ext cx="4363070" cy="1056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>
            <a:extLst>
              <a:ext uri="{FF2B5EF4-FFF2-40B4-BE49-F238E27FC236}">
                <a16:creationId xmlns:a16="http://schemas.microsoft.com/office/drawing/2014/main" id="{1A3BBA34-61CA-CD6F-6A00-32DB36697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664" y="4520937"/>
            <a:ext cx="2228850" cy="2038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723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E50C5C17-04E1-9266-036D-FEF309F0F8B0}"/>
              </a:ext>
            </a:extLst>
          </p:cNvPr>
          <p:cNvSpPr txBox="1"/>
          <p:nvPr/>
        </p:nvSpPr>
        <p:spPr>
          <a:xfrm>
            <a:off x="5893140" y="3053448"/>
            <a:ext cx="6098344" cy="7363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Cuando voy a construir una casa primero requiero el terreno: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2851C77-F063-8E77-84CC-7428125E8EC7}"/>
              </a:ext>
            </a:extLst>
          </p:cNvPr>
          <p:cNvSpPr txBox="1"/>
          <p:nvPr/>
        </p:nvSpPr>
        <p:spPr>
          <a:xfrm>
            <a:off x="6361043" y="4916870"/>
            <a:ext cx="5009322" cy="407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StatefulWidget</a:t>
            </a:r>
            <a:r>
              <a:rPr lang="es-CO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s-CO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StatelessWidget</a:t>
            </a:r>
            <a:endParaRPr lang="es-CO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Imagen 8" descr="Un hombre en un campo de pasto&#10;&#10;Descripción generada automáticamente">
            <a:extLst>
              <a:ext uri="{FF2B5EF4-FFF2-40B4-BE49-F238E27FC236}">
                <a16:creationId xmlns:a16="http://schemas.microsoft.com/office/drawing/2014/main" id="{F47EC69D-8B12-630A-AC64-500108AD0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35" y="2452724"/>
            <a:ext cx="4627527" cy="30819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5867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2E37BC9-86C5-93B3-6C1F-5DA754D92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263" b="1"/>
          <a:stretch/>
        </p:blipFill>
        <p:spPr>
          <a:xfrm>
            <a:off x="3657905" y="3517900"/>
            <a:ext cx="4876190" cy="3010376"/>
          </a:xfrm>
          <a:prstGeom prst="rect">
            <a:avLst/>
          </a:prstGeom>
        </p:spPr>
      </p:pic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BA71DC76-CC9F-97DF-85B5-71F7AFFAEFC0}"/>
              </a:ext>
            </a:extLst>
          </p:cNvPr>
          <p:cNvSpPr/>
          <p:nvPr/>
        </p:nvSpPr>
        <p:spPr>
          <a:xfrm>
            <a:off x="119092" y="1955018"/>
            <a:ext cx="5075208" cy="1194582"/>
          </a:xfrm>
          <a:prstGeom prst="wedgeEllipseCallout">
            <a:avLst>
              <a:gd name="adj1" fmla="val 39293"/>
              <a:gd name="adj2" fmla="val 64918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Amigo, he comprado un terreno.</a:t>
            </a:r>
            <a:endParaRPr lang="es-CO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Bocadillo: ovalado 5">
            <a:extLst>
              <a:ext uri="{FF2B5EF4-FFF2-40B4-BE49-F238E27FC236}">
                <a16:creationId xmlns:a16="http://schemas.microsoft.com/office/drawing/2014/main" id="{B65081F2-225F-AA77-EAA4-3D82A027986F}"/>
              </a:ext>
            </a:extLst>
          </p:cNvPr>
          <p:cNvSpPr/>
          <p:nvPr/>
        </p:nvSpPr>
        <p:spPr>
          <a:xfrm>
            <a:off x="7670800" y="1758168"/>
            <a:ext cx="4521200" cy="1575582"/>
          </a:xfrm>
          <a:prstGeom prst="wedgeEllipseCallout">
            <a:avLst>
              <a:gd name="adj1" fmla="val -30608"/>
              <a:gd name="adj2" fmla="val 72978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s-MX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¡Felicidades!</a:t>
            </a:r>
          </a:p>
          <a:p>
            <a:pPr algn="ctr"/>
            <a:endParaRPr lang="es-MX" sz="9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s-MX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¿De cuántos metros cuadrados?</a:t>
            </a:r>
            <a:endParaRPr lang="es-CO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53464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1C71E55-69B8-B486-3371-6FDC3BF39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17" y="2276218"/>
            <a:ext cx="5849166" cy="36771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E22ACBA7-6784-8CE8-BE3F-F35EB80E859E}"/>
              </a:ext>
            </a:extLst>
          </p:cNvPr>
          <p:cNvCxnSpPr/>
          <p:nvPr/>
        </p:nvCxnSpPr>
        <p:spPr>
          <a:xfrm flipV="1">
            <a:off x="4876800" y="1765300"/>
            <a:ext cx="2438400" cy="68580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29E2BFD0-970C-BBFC-809C-26C98713A046}"/>
              </a:ext>
            </a:extLst>
          </p:cNvPr>
          <p:cNvCxnSpPr>
            <a:cxnSpLocks/>
          </p:cNvCxnSpPr>
          <p:nvPr/>
        </p:nvCxnSpPr>
        <p:spPr>
          <a:xfrm>
            <a:off x="4066200" y="5284232"/>
            <a:ext cx="3249000" cy="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4D8067D-D4C3-7C9F-8682-035CB06C1746}"/>
              </a:ext>
            </a:extLst>
          </p:cNvPr>
          <p:cNvSpPr txBox="1"/>
          <p:nvPr/>
        </p:nvSpPr>
        <p:spPr>
          <a:xfrm>
            <a:off x="7543800" y="1580634"/>
            <a:ext cx="35179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Terreno donde voy a construir</a:t>
            </a:r>
            <a:endParaRPr lang="es-CO" sz="20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F23D0BD-7BA4-627D-6593-BD6EA85A7AE9}"/>
              </a:ext>
            </a:extLst>
          </p:cNvPr>
          <p:cNvSpPr txBox="1"/>
          <p:nvPr/>
        </p:nvSpPr>
        <p:spPr>
          <a:xfrm>
            <a:off x="7633516" y="5099566"/>
            <a:ext cx="35179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 dimensiones del t</a:t>
            </a:r>
            <a:r>
              <a:rPr lang="es-CO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erreno  </a:t>
            </a:r>
            <a:endParaRPr lang="es-CO" sz="2000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D5EC308-D068-DE8C-E157-C516BC8CF2B4}"/>
              </a:ext>
            </a:extLst>
          </p:cNvPr>
          <p:cNvSpPr txBox="1"/>
          <p:nvPr/>
        </p:nvSpPr>
        <p:spPr>
          <a:xfrm>
            <a:off x="7315200" y="5499676"/>
            <a:ext cx="3953283" cy="1237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s-CO" sz="16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MaterialApp</a:t>
            </a:r>
            <a:r>
              <a:rPr lang="es-CO" sz="1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muestra unas dimensiones similares a una pantalla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s-CO" sz="16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 permite organizar el direccionamiento (El ancho y alto)</a:t>
            </a:r>
            <a:endParaRPr lang="es-CO" sz="16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12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2E37BC9-86C5-93B3-6C1F-5DA754D92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263" b="1"/>
          <a:stretch/>
        </p:blipFill>
        <p:spPr>
          <a:xfrm>
            <a:off x="3657905" y="3517900"/>
            <a:ext cx="4876190" cy="3010376"/>
          </a:xfrm>
          <a:prstGeom prst="rect">
            <a:avLst/>
          </a:prstGeom>
        </p:spPr>
      </p:pic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BA71DC76-CC9F-97DF-85B5-71F7AFFAEFC0}"/>
              </a:ext>
            </a:extLst>
          </p:cNvPr>
          <p:cNvSpPr/>
          <p:nvPr/>
        </p:nvSpPr>
        <p:spPr>
          <a:xfrm>
            <a:off x="119092" y="1955018"/>
            <a:ext cx="5075208" cy="1194582"/>
          </a:xfrm>
          <a:prstGeom prst="wedgeEllipseCallout">
            <a:avLst>
              <a:gd name="adj1" fmla="val 39293"/>
              <a:gd name="adj2" fmla="val 64918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¡Aún nada!</a:t>
            </a:r>
            <a:endParaRPr lang="es-CO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Bocadillo: ovalado 5">
            <a:extLst>
              <a:ext uri="{FF2B5EF4-FFF2-40B4-BE49-F238E27FC236}">
                <a16:creationId xmlns:a16="http://schemas.microsoft.com/office/drawing/2014/main" id="{B65081F2-225F-AA77-EAA4-3D82A027986F}"/>
              </a:ext>
            </a:extLst>
          </p:cNvPr>
          <p:cNvSpPr/>
          <p:nvPr/>
        </p:nvSpPr>
        <p:spPr>
          <a:xfrm>
            <a:off x="7670800" y="1758168"/>
            <a:ext cx="4521200" cy="1575582"/>
          </a:xfrm>
          <a:prstGeom prst="wedgeEllipseCallout">
            <a:avLst>
              <a:gd name="adj1" fmla="val -30608"/>
              <a:gd name="adj2" fmla="val 72978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¿Qué has construido en el terreno?</a:t>
            </a:r>
            <a:endParaRPr lang="es-MX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6654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0CC8AE3-EE20-772A-AEE9-B89F83689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543" y="1734621"/>
            <a:ext cx="5326347" cy="48640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A21A7A8-82D1-7E0D-BB75-41E171519A94}"/>
              </a:ext>
            </a:extLst>
          </p:cNvPr>
          <p:cNvSpPr txBox="1"/>
          <p:nvPr/>
        </p:nvSpPr>
        <p:spPr>
          <a:xfrm>
            <a:off x="7225431" y="3430309"/>
            <a:ext cx="3645769" cy="7363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 ejecutar el programa no tendremos nada aún.</a:t>
            </a:r>
          </a:p>
        </p:txBody>
      </p:sp>
    </p:spTree>
    <p:extLst>
      <p:ext uri="{BB962C8B-B14F-4D97-AF65-F5344CB8AC3E}">
        <p14:creationId xmlns:p14="http://schemas.microsoft.com/office/powerpoint/2010/main" val="1438518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CF123D7-65C6-5D55-B477-447C9EAF34C3}"/>
              </a:ext>
            </a:extLst>
          </p:cNvPr>
          <p:cNvSpPr txBox="1"/>
          <p:nvPr/>
        </p:nvSpPr>
        <p:spPr>
          <a:xfrm>
            <a:off x="229545" y="1732137"/>
            <a:ext cx="9625655" cy="407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Ahora miremos algunas características: </a:t>
            </a:r>
          </a:p>
        </p:txBody>
      </p:sp>
      <p:pic>
        <p:nvPicPr>
          <p:cNvPr id="4" name="Marcador de posición de imagen 5" descr="Window">
            <a:extLst>
              <a:ext uri="{FF2B5EF4-FFF2-40B4-BE49-F238E27FC236}">
                <a16:creationId xmlns:a16="http://schemas.microsoft.com/office/drawing/2014/main" id="{7220283F-0CF5-81CB-486E-EA52BAACB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57588" y="2189592"/>
            <a:ext cx="6575354" cy="4530522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F2BE5DCF-EF45-979E-3533-1061971848BB}"/>
              </a:ext>
            </a:extLst>
          </p:cNvPr>
          <p:cNvCxnSpPr/>
          <p:nvPr/>
        </p:nvCxnSpPr>
        <p:spPr>
          <a:xfrm>
            <a:off x="4390571" y="5915479"/>
            <a:ext cx="2394858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279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itHub - DanielArturoAlejoAlvarez/TouchMe-MobileApp-Dart-And-Flutter:  Software of Application using Dart, Flutter, Kotlin,Swift,Objective-C, and  NodeJS">
            <a:extLst>
              <a:ext uri="{FF2B5EF4-FFF2-40B4-BE49-F238E27FC236}">
                <a16:creationId xmlns:a16="http://schemas.microsoft.com/office/drawing/2014/main" id="{3EB510AE-17F2-4EF0-8A7C-65B694BFA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520" y="1727126"/>
            <a:ext cx="11420959" cy="46470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7751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2E37BC9-86C5-93B3-6C1F-5DA754D92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263" b="1"/>
          <a:stretch/>
        </p:blipFill>
        <p:spPr>
          <a:xfrm>
            <a:off x="3657905" y="3517900"/>
            <a:ext cx="4876190" cy="3010376"/>
          </a:xfrm>
          <a:prstGeom prst="rect">
            <a:avLst/>
          </a:prstGeom>
        </p:spPr>
      </p:pic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BA71DC76-CC9F-97DF-85B5-71F7AFFAEFC0}"/>
              </a:ext>
            </a:extLst>
          </p:cNvPr>
          <p:cNvSpPr/>
          <p:nvPr/>
        </p:nvSpPr>
        <p:spPr>
          <a:xfrm>
            <a:off x="119092" y="1955018"/>
            <a:ext cx="5075208" cy="1194582"/>
          </a:xfrm>
          <a:prstGeom prst="wedgeEllipseCallout">
            <a:avLst>
              <a:gd name="adj1" fmla="val 39293"/>
              <a:gd name="adj2" fmla="val 64918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¡Aún nada! Únicamente le coloqué un </a:t>
            </a:r>
            <a:r>
              <a:rPr lang="es-MX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letrero</a:t>
            </a:r>
            <a:r>
              <a:rPr lang="es-MX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s-CO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Bocadillo: ovalado 5">
            <a:extLst>
              <a:ext uri="{FF2B5EF4-FFF2-40B4-BE49-F238E27FC236}">
                <a16:creationId xmlns:a16="http://schemas.microsoft.com/office/drawing/2014/main" id="{B65081F2-225F-AA77-EAA4-3D82A027986F}"/>
              </a:ext>
            </a:extLst>
          </p:cNvPr>
          <p:cNvSpPr/>
          <p:nvPr/>
        </p:nvSpPr>
        <p:spPr>
          <a:xfrm>
            <a:off x="7670800" y="1758168"/>
            <a:ext cx="4521200" cy="1575582"/>
          </a:xfrm>
          <a:prstGeom prst="wedgeEllipseCallout">
            <a:avLst>
              <a:gd name="adj1" fmla="val -30608"/>
              <a:gd name="adj2" fmla="val 72978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¿Qué has construido en el terreno?</a:t>
            </a:r>
            <a:endParaRPr lang="es-MX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8184E7B-698D-A0B4-5117-4B9324BAF982}"/>
              </a:ext>
            </a:extLst>
          </p:cNvPr>
          <p:cNvSpPr txBox="1"/>
          <p:nvPr/>
        </p:nvSpPr>
        <p:spPr>
          <a:xfrm>
            <a:off x="11351985" y="6343610"/>
            <a:ext cx="8400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  <a:endParaRPr lang="es-CO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76392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DC87DCE-E510-5FB8-003A-A9DB31E73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5351" y="1659176"/>
            <a:ext cx="5221297" cy="51988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FE4167F-6307-1292-7BDA-2E4383315074}"/>
              </a:ext>
            </a:extLst>
          </p:cNvPr>
          <p:cNvSpPr/>
          <p:nvPr/>
        </p:nvSpPr>
        <p:spPr>
          <a:xfrm>
            <a:off x="3062514" y="1659176"/>
            <a:ext cx="2598057" cy="47442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21040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1493A032-B194-D85F-CB79-0F2A3034B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43" y="1465412"/>
            <a:ext cx="6095165" cy="52184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0A5CF3A-1EC3-0EBD-485C-D222EE8DF574}"/>
              </a:ext>
            </a:extLst>
          </p:cNvPr>
          <p:cNvSpPr txBox="1"/>
          <p:nvPr/>
        </p:nvSpPr>
        <p:spPr>
          <a:xfrm>
            <a:off x="7141029" y="3225800"/>
            <a:ext cx="490582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/>
              <a:t>Una app en </a:t>
            </a:r>
            <a:r>
              <a:rPr lang="es-MX" sz="2800" dirty="0" err="1"/>
              <a:t>flutter</a:t>
            </a:r>
            <a:r>
              <a:rPr lang="es-MX" sz="2800" dirty="0"/>
              <a:t> crece de manera jerárquica.</a:t>
            </a:r>
            <a:endParaRPr lang="es-CO" sz="2800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C6F3982B-9157-F325-D968-9F19FFAF8A40}"/>
              </a:ext>
            </a:extLst>
          </p:cNvPr>
          <p:cNvSpPr/>
          <p:nvPr/>
        </p:nvSpPr>
        <p:spPr>
          <a:xfrm>
            <a:off x="4354286" y="1683657"/>
            <a:ext cx="275771" cy="246743"/>
          </a:xfrm>
          <a:prstGeom prst="ellipse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195C08F1-824F-4B0E-C38C-547E32710255}"/>
              </a:ext>
            </a:extLst>
          </p:cNvPr>
          <p:cNvSpPr/>
          <p:nvPr/>
        </p:nvSpPr>
        <p:spPr>
          <a:xfrm>
            <a:off x="907143" y="2692399"/>
            <a:ext cx="275771" cy="246743"/>
          </a:xfrm>
          <a:prstGeom prst="ellipse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A5AD3F1D-7677-10F0-40F3-9CC934A22395}"/>
              </a:ext>
            </a:extLst>
          </p:cNvPr>
          <p:cNvSpPr/>
          <p:nvPr/>
        </p:nvSpPr>
        <p:spPr>
          <a:xfrm>
            <a:off x="3639039" y="2692399"/>
            <a:ext cx="275771" cy="246743"/>
          </a:xfrm>
          <a:prstGeom prst="ellipse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13470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E6E2C83-D401-05F8-F3DF-92B512973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436" y="1595995"/>
            <a:ext cx="7421011" cy="50013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7C55A029-728B-762D-30A2-3553E7B060DE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995885" y="1949938"/>
            <a:ext cx="2971800" cy="161569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E4A4FEA2-E29B-CEE1-BB27-485045BC841A}"/>
              </a:ext>
            </a:extLst>
          </p:cNvPr>
          <p:cNvCxnSpPr>
            <a:cxnSpLocks/>
          </p:cNvCxnSpPr>
          <p:nvPr/>
        </p:nvCxnSpPr>
        <p:spPr>
          <a:xfrm flipV="1">
            <a:off x="5604713" y="3896601"/>
            <a:ext cx="4362972" cy="937688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35AEE6D8-4360-ACA6-186D-2E55805D6F62}"/>
              </a:ext>
            </a:extLst>
          </p:cNvPr>
          <p:cNvSpPr txBox="1"/>
          <p:nvPr/>
        </p:nvSpPr>
        <p:spPr>
          <a:xfrm>
            <a:off x="9967685" y="1595995"/>
            <a:ext cx="193402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Terreno donde voy a construir</a:t>
            </a:r>
            <a:endParaRPr lang="es-CO" sz="20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B4383B2-ED0A-824B-799B-A2D45B6DF7AF}"/>
              </a:ext>
            </a:extLst>
          </p:cNvPr>
          <p:cNvSpPr txBox="1"/>
          <p:nvPr/>
        </p:nvSpPr>
        <p:spPr>
          <a:xfrm>
            <a:off x="10086430" y="3696546"/>
            <a:ext cx="16846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 dimensiones del t</a:t>
            </a:r>
            <a:r>
              <a:rPr lang="es-CO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erreno  </a:t>
            </a:r>
            <a:endParaRPr lang="es-CO" sz="2000" dirty="0"/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31AD882A-4769-2B02-3F39-B93569FDF303}"/>
              </a:ext>
            </a:extLst>
          </p:cNvPr>
          <p:cNvCxnSpPr>
            <a:cxnSpLocks/>
          </p:cNvCxnSpPr>
          <p:nvPr/>
        </p:nvCxnSpPr>
        <p:spPr>
          <a:xfrm flipH="1">
            <a:off x="1175657" y="5073270"/>
            <a:ext cx="2689972" cy="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D4F7BCC-C772-FF69-2924-4C8602E5AF06}"/>
              </a:ext>
            </a:extLst>
          </p:cNvPr>
          <p:cNvSpPr txBox="1"/>
          <p:nvPr/>
        </p:nvSpPr>
        <p:spPr>
          <a:xfrm>
            <a:off x="333329" y="4834289"/>
            <a:ext cx="16846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Letrero</a:t>
            </a:r>
            <a:endParaRPr lang="es-CO" sz="2000" dirty="0"/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A47CE9C4-73F5-CE84-3A22-5DF9D3EEBA11}"/>
              </a:ext>
            </a:extLst>
          </p:cNvPr>
          <p:cNvCxnSpPr>
            <a:cxnSpLocks/>
          </p:cNvCxnSpPr>
          <p:nvPr/>
        </p:nvCxnSpPr>
        <p:spPr>
          <a:xfrm flipH="1">
            <a:off x="1277257" y="5370813"/>
            <a:ext cx="2588372" cy="46393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8D5263-F315-41DC-EB4B-BB150DB3F2A2}"/>
              </a:ext>
            </a:extLst>
          </p:cNvPr>
          <p:cNvSpPr txBox="1"/>
          <p:nvPr/>
        </p:nvSpPr>
        <p:spPr>
          <a:xfrm>
            <a:off x="304797" y="5776950"/>
            <a:ext cx="16846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Cercar el terreno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314363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2E37BC9-86C5-93B3-6C1F-5DA754D92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263" b="1"/>
          <a:stretch/>
        </p:blipFill>
        <p:spPr>
          <a:xfrm>
            <a:off x="3657905" y="3517900"/>
            <a:ext cx="4876190" cy="3010376"/>
          </a:xfrm>
          <a:prstGeom prst="rect">
            <a:avLst/>
          </a:prstGeom>
        </p:spPr>
      </p:pic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BA71DC76-CC9F-97DF-85B5-71F7AFFAEFC0}"/>
              </a:ext>
            </a:extLst>
          </p:cNvPr>
          <p:cNvSpPr/>
          <p:nvPr/>
        </p:nvSpPr>
        <p:spPr>
          <a:xfrm>
            <a:off x="119092" y="1574018"/>
            <a:ext cx="5075208" cy="1575582"/>
          </a:xfrm>
          <a:prstGeom prst="wedgeEllipseCallout">
            <a:avLst>
              <a:gd name="adj1" fmla="val 39293"/>
              <a:gd name="adj2" fmla="val 64918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¡Aún nada! Pero he cercado el terreno. </a:t>
            </a:r>
            <a:endParaRPr lang="es-CO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s-CO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 que sepan que es mi terreno</a:t>
            </a:r>
            <a:endParaRPr lang="es-MX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Bocadillo: ovalado 5">
            <a:extLst>
              <a:ext uri="{FF2B5EF4-FFF2-40B4-BE49-F238E27FC236}">
                <a16:creationId xmlns:a16="http://schemas.microsoft.com/office/drawing/2014/main" id="{B65081F2-225F-AA77-EAA4-3D82A027986F}"/>
              </a:ext>
            </a:extLst>
          </p:cNvPr>
          <p:cNvSpPr/>
          <p:nvPr/>
        </p:nvSpPr>
        <p:spPr>
          <a:xfrm>
            <a:off x="7670800" y="1758168"/>
            <a:ext cx="4521200" cy="1575582"/>
          </a:xfrm>
          <a:prstGeom prst="wedgeEllipseCallout">
            <a:avLst>
              <a:gd name="adj1" fmla="val -30608"/>
              <a:gd name="adj2" fmla="val 72978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¿Qué has construido en el terreno?</a:t>
            </a:r>
            <a:endParaRPr lang="es-MX" sz="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116EB56-B127-9DE9-6D8E-26886CE7114B}"/>
              </a:ext>
            </a:extLst>
          </p:cNvPr>
          <p:cNvSpPr txBox="1"/>
          <p:nvPr/>
        </p:nvSpPr>
        <p:spPr>
          <a:xfrm>
            <a:off x="11351985" y="6343610"/>
            <a:ext cx="16800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Home</a:t>
            </a:r>
            <a:endParaRPr lang="es-CO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404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081698E-06EB-7079-1620-C00D9496D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456" y="1504749"/>
            <a:ext cx="4847523" cy="51911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97BC3ED1-0075-6129-75F1-F1E72F7DBA3C}"/>
              </a:ext>
            </a:extLst>
          </p:cNvPr>
          <p:cNvSpPr/>
          <p:nvPr/>
        </p:nvSpPr>
        <p:spPr>
          <a:xfrm>
            <a:off x="3062514" y="1504749"/>
            <a:ext cx="2598057" cy="47442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C5370141-366D-F208-D296-D7F3F1C71666}"/>
              </a:ext>
            </a:extLst>
          </p:cNvPr>
          <p:cNvCxnSpPr>
            <a:cxnSpLocks/>
          </p:cNvCxnSpPr>
          <p:nvPr/>
        </p:nvCxnSpPr>
        <p:spPr>
          <a:xfrm flipV="1">
            <a:off x="4673600" y="3429000"/>
            <a:ext cx="725714" cy="605971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5291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2E37BC9-86C5-93B3-6C1F-5DA754D92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263" b="1"/>
          <a:stretch/>
        </p:blipFill>
        <p:spPr>
          <a:xfrm>
            <a:off x="3657905" y="3517900"/>
            <a:ext cx="4876190" cy="3010376"/>
          </a:xfrm>
          <a:prstGeom prst="rect">
            <a:avLst/>
          </a:prstGeom>
        </p:spPr>
      </p:pic>
      <p:sp>
        <p:nvSpPr>
          <p:cNvPr id="5" name="Bocadillo: ovalado 4">
            <a:extLst>
              <a:ext uri="{FF2B5EF4-FFF2-40B4-BE49-F238E27FC236}">
                <a16:creationId xmlns:a16="http://schemas.microsoft.com/office/drawing/2014/main" id="{BA71DC76-CC9F-97DF-85B5-71F7AFFAEFC0}"/>
              </a:ext>
            </a:extLst>
          </p:cNvPr>
          <p:cNvSpPr/>
          <p:nvPr/>
        </p:nvSpPr>
        <p:spPr>
          <a:xfrm>
            <a:off x="119092" y="1574018"/>
            <a:ext cx="5075208" cy="1575582"/>
          </a:xfrm>
          <a:prstGeom prst="wedgeEllipseCallout">
            <a:avLst>
              <a:gd name="adj1" fmla="val 39293"/>
              <a:gd name="adj2" fmla="val 64918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¡Excelente idea! </a:t>
            </a:r>
          </a:p>
        </p:txBody>
      </p:sp>
      <p:sp>
        <p:nvSpPr>
          <p:cNvPr id="6" name="Bocadillo: ovalado 5">
            <a:extLst>
              <a:ext uri="{FF2B5EF4-FFF2-40B4-BE49-F238E27FC236}">
                <a16:creationId xmlns:a16="http://schemas.microsoft.com/office/drawing/2014/main" id="{B65081F2-225F-AA77-EAA4-3D82A027986F}"/>
              </a:ext>
            </a:extLst>
          </p:cNvPr>
          <p:cNvSpPr/>
          <p:nvPr/>
        </p:nvSpPr>
        <p:spPr>
          <a:xfrm>
            <a:off x="7670800" y="1758168"/>
            <a:ext cx="4521200" cy="1575582"/>
          </a:xfrm>
          <a:prstGeom prst="wedgeEllipseCallout">
            <a:avLst>
              <a:gd name="adj1" fmla="val -30608"/>
              <a:gd name="adj2" fmla="val 72978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 recomiendo contactar a un arquitecto experto para que diseñe una estructura de construcción.</a:t>
            </a:r>
            <a:endParaRPr lang="es-MX" sz="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116EB56-B127-9DE9-6D8E-26886CE7114B}"/>
              </a:ext>
            </a:extLst>
          </p:cNvPr>
          <p:cNvSpPr txBox="1"/>
          <p:nvPr/>
        </p:nvSpPr>
        <p:spPr>
          <a:xfrm>
            <a:off x="11250385" y="6343610"/>
            <a:ext cx="16800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8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Scafold</a:t>
            </a:r>
            <a:endParaRPr lang="es-CO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0523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8EA063B-BC46-208D-3987-F7EB1239D813}"/>
              </a:ext>
            </a:extLst>
          </p:cNvPr>
          <p:cNvSpPr txBox="1"/>
          <p:nvPr/>
        </p:nvSpPr>
        <p:spPr>
          <a:xfrm>
            <a:off x="515256" y="1950737"/>
            <a:ext cx="11161485" cy="16001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Dentro del material app utilizado un arquitecto para que me entregue los planos y ese plano se llama </a:t>
            </a:r>
            <a:r>
              <a:rPr lang="es-CO" sz="2000" b="1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scafold</a:t>
            </a:r>
            <a:endParaRPr lang="es-CO" sz="2000" b="1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CO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En el home irían los planos de la construcción </a:t>
            </a:r>
          </a:p>
        </p:txBody>
      </p:sp>
      <p:pic>
        <p:nvPicPr>
          <p:cNvPr id="6" name="Imagen 5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555C34D5-B979-3F3B-2DDB-9825BA614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6659" y="3730171"/>
            <a:ext cx="4938681" cy="25534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4763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EC971E2A-14B7-92C3-6C21-05EF8F8A5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997" y="1777774"/>
            <a:ext cx="6397803" cy="4835549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99B02C9C-B676-5E15-66C2-B9FF3AC40AA7}"/>
              </a:ext>
            </a:extLst>
          </p:cNvPr>
          <p:cNvSpPr txBox="1">
            <a:spLocks/>
          </p:cNvSpPr>
          <p:nvPr/>
        </p:nvSpPr>
        <p:spPr>
          <a:xfrm>
            <a:off x="590228" y="21014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Scaffold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FB4B07AA-3F39-9F84-B0ED-F29E7CBE3CC6}"/>
              </a:ext>
            </a:extLst>
          </p:cNvPr>
          <p:cNvSpPr/>
          <p:nvPr/>
        </p:nvSpPr>
        <p:spPr>
          <a:xfrm>
            <a:off x="4442869" y="3191788"/>
            <a:ext cx="2598057" cy="474424"/>
          </a:xfrm>
          <a:prstGeom prst="ellipse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9198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0C38542-22F2-178A-E3C5-C3B5A5D53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714" y="1521459"/>
            <a:ext cx="8926171" cy="52204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4FA4D98E-CD77-8B04-C54C-7062FE563B4E}"/>
              </a:ext>
            </a:extLst>
          </p:cNvPr>
          <p:cNvCxnSpPr>
            <a:cxnSpLocks/>
          </p:cNvCxnSpPr>
          <p:nvPr/>
        </p:nvCxnSpPr>
        <p:spPr>
          <a:xfrm flipH="1" flipV="1">
            <a:off x="4209142" y="5606143"/>
            <a:ext cx="1349829" cy="73660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82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8D0C8BB3-6749-F66B-2C46-80A6F175B7D2}"/>
              </a:ext>
            </a:extLst>
          </p:cNvPr>
          <p:cNvGrpSpPr/>
          <p:nvPr/>
        </p:nvGrpSpPr>
        <p:grpSpPr>
          <a:xfrm>
            <a:off x="1872343" y="319190"/>
            <a:ext cx="8520790" cy="5820354"/>
            <a:chOff x="1094014" y="241301"/>
            <a:chExt cx="9473291" cy="6370206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A855A5EE-2A0C-98A0-1B75-F8E6D2E0B1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82"/>
            <a:stretch/>
          </p:blipFill>
          <p:spPr>
            <a:xfrm>
              <a:off x="1094014" y="241301"/>
              <a:ext cx="9473291" cy="637020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9F3D2C10-E0D7-2BFA-042A-EEC8B5D12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67609" y="366693"/>
              <a:ext cx="2699696" cy="276264"/>
            </a:xfrm>
            <a:prstGeom prst="rect">
              <a:avLst/>
            </a:prstGeom>
          </p:spPr>
        </p:pic>
      </p:grp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FAB327B-497F-7170-8796-6C16284F3399}"/>
              </a:ext>
            </a:extLst>
          </p:cNvPr>
          <p:cNvSpPr txBox="1"/>
          <p:nvPr/>
        </p:nvSpPr>
        <p:spPr>
          <a:xfrm>
            <a:off x="94793" y="6389505"/>
            <a:ext cx="119230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dirty="0">
                <a:hlinkClick r:id="rId4"/>
              </a:rPr>
              <a:t>https://esflutter.dev/</a:t>
            </a:r>
            <a:r>
              <a:rPr lang="es-C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938616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0F0C91A-4C12-3942-48CA-9228C2597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686" y="1690688"/>
            <a:ext cx="5356731" cy="49982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01081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b="1" dirty="0">
                <a:solidFill>
                  <a:schemeClr val="bg1"/>
                </a:solidFill>
                <a:latin typeface="Work Sans Medium" pitchFamily="2" charset="77"/>
              </a:rPr>
              <a:t>Flutter</a:t>
            </a:r>
          </a:p>
        </p:txBody>
      </p: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5E2B60F-0BD3-9789-6C16-47B65F10E2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51" r="5198" b="8744"/>
          <a:stretch/>
        </p:blipFill>
        <p:spPr>
          <a:xfrm>
            <a:off x="4600568" y="2572848"/>
            <a:ext cx="3188493" cy="18297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36">
            <a:extLst>
              <a:ext uri="{FF2B5EF4-FFF2-40B4-BE49-F238E27FC236}">
                <a16:creationId xmlns:a16="http://schemas.microsoft.com/office/drawing/2014/main" id="{E32A7A3A-5259-98F3-4B5E-6A1CD21E158A}"/>
              </a:ext>
            </a:extLst>
          </p:cNvPr>
          <p:cNvSpPr txBox="1"/>
          <p:nvPr/>
        </p:nvSpPr>
        <p:spPr>
          <a:xfrm>
            <a:off x="135758" y="1676547"/>
            <a:ext cx="27995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Es un marco de desarrollo multiplataforma y de código abierto 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19" name="Elbow Connector 47">
            <a:extLst>
              <a:ext uri="{FF2B5EF4-FFF2-40B4-BE49-F238E27FC236}">
                <a16:creationId xmlns:a16="http://schemas.microsoft.com/office/drawing/2014/main" id="{273C18DA-671D-806C-6C3A-21ADA5943870}"/>
              </a:ext>
            </a:extLst>
          </p:cNvPr>
          <p:cNvCxnSpPr>
            <a:cxnSpLocks/>
          </p:cNvCxnSpPr>
          <p:nvPr/>
        </p:nvCxnSpPr>
        <p:spPr>
          <a:xfrm rot="10800000">
            <a:off x="3095680" y="4030216"/>
            <a:ext cx="1646973" cy="277656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50">
            <a:extLst>
              <a:ext uri="{FF2B5EF4-FFF2-40B4-BE49-F238E27FC236}">
                <a16:creationId xmlns:a16="http://schemas.microsoft.com/office/drawing/2014/main" id="{2AB1BC73-648B-4D27-2F3A-5029DAA40E96}"/>
              </a:ext>
            </a:extLst>
          </p:cNvPr>
          <p:cNvCxnSpPr>
            <a:cxnSpLocks/>
          </p:cNvCxnSpPr>
          <p:nvPr/>
        </p:nvCxnSpPr>
        <p:spPr>
          <a:xfrm rot="10800000">
            <a:off x="3095679" y="2286001"/>
            <a:ext cx="1504890" cy="448177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3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51">
            <a:extLst>
              <a:ext uri="{FF2B5EF4-FFF2-40B4-BE49-F238E27FC236}">
                <a16:creationId xmlns:a16="http://schemas.microsoft.com/office/drawing/2014/main" id="{CCD5A483-E9C8-30EA-1C86-EE2770752C6C}"/>
              </a:ext>
            </a:extLst>
          </p:cNvPr>
          <p:cNvCxnSpPr>
            <a:cxnSpLocks/>
          </p:cNvCxnSpPr>
          <p:nvPr/>
        </p:nvCxnSpPr>
        <p:spPr>
          <a:xfrm flipV="1">
            <a:off x="7931142" y="1766940"/>
            <a:ext cx="1296976" cy="828726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53">
            <a:extLst>
              <a:ext uri="{FF2B5EF4-FFF2-40B4-BE49-F238E27FC236}">
                <a16:creationId xmlns:a16="http://schemas.microsoft.com/office/drawing/2014/main" id="{4872206B-EB4E-1596-6F88-2A2C628AFE6E}"/>
              </a:ext>
            </a:extLst>
          </p:cNvPr>
          <p:cNvCxnSpPr>
            <a:cxnSpLocks/>
          </p:cNvCxnSpPr>
          <p:nvPr/>
        </p:nvCxnSpPr>
        <p:spPr>
          <a:xfrm rot="5400000">
            <a:off x="4237231" y="4623834"/>
            <a:ext cx="1208076" cy="765566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65">
            <a:extLst>
              <a:ext uri="{FF2B5EF4-FFF2-40B4-BE49-F238E27FC236}">
                <a16:creationId xmlns:a16="http://schemas.microsoft.com/office/drawing/2014/main" id="{91190730-21DC-83BC-B8BA-2667773B9A73}"/>
              </a:ext>
            </a:extLst>
          </p:cNvPr>
          <p:cNvCxnSpPr>
            <a:cxnSpLocks/>
          </p:cNvCxnSpPr>
          <p:nvPr/>
        </p:nvCxnSpPr>
        <p:spPr>
          <a:xfrm flipV="1">
            <a:off x="7931143" y="3487713"/>
            <a:ext cx="1074525" cy="542503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36">
            <a:extLst>
              <a:ext uri="{FF2B5EF4-FFF2-40B4-BE49-F238E27FC236}">
                <a16:creationId xmlns:a16="http://schemas.microsoft.com/office/drawing/2014/main" id="{0212E15E-5AA8-1473-4A38-9408532A92FC}"/>
              </a:ext>
            </a:extLst>
          </p:cNvPr>
          <p:cNvSpPr txBox="1"/>
          <p:nvPr/>
        </p:nvSpPr>
        <p:spPr>
          <a:xfrm>
            <a:off x="188161" y="3313694"/>
            <a:ext cx="27995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s-MX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r"/>
            <a:r>
              <a:rPr lang="es-MX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Establecido para desarrollar aplicaciones nativas (</a:t>
            </a:r>
            <a:r>
              <a:rPr lang="es-MX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cross</a:t>
            </a:r>
            <a:r>
              <a:rPr lang="es-MX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s-MX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platform</a:t>
            </a:r>
            <a:r>
              <a:rPr lang="es-MX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) en iOS y Android.</a:t>
            </a:r>
          </a:p>
        </p:txBody>
      </p:sp>
      <p:sp>
        <p:nvSpPr>
          <p:cNvPr id="26" name="TextBox 36">
            <a:extLst>
              <a:ext uri="{FF2B5EF4-FFF2-40B4-BE49-F238E27FC236}">
                <a16:creationId xmlns:a16="http://schemas.microsoft.com/office/drawing/2014/main" id="{841C23EA-103F-947B-4111-6F18C727CBA5}"/>
              </a:ext>
            </a:extLst>
          </p:cNvPr>
          <p:cNvSpPr txBox="1"/>
          <p:nvPr/>
        </p:nvSpPr>
        <p:spPr>
          <a:xfrm>
            <a:off x="225115" y="5388759"/>
            <a:ext cx="5074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	 </a:t>
            </a:r>
          </a:p>
          <a:p>
            <a:pPr algn="just"/>
            <a:r>
              <a:rPr lang="es-MX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Su principal objetivo es el desarrollo de aplicaciones móviles multiplataforma compiladas de forma nativa a partir de una única base de código.</a:t>
            </a:r>
          </a:p>
        </p:txBody>
      </p:sp>
      <p:sp>
        <p:nvSpPr>
          <p:cNvPr id="31" name="TextBox 36">
            <a:extLst>
              <a:ext uri="{FF2B5EF4-FFF2-40B4-BE49-F238E27FC236}">
                <a16:creationId xmlns:a16="http://schemas.microsoft.com/office/drawing/2014/main" id="{429FE0FE-6852-C87E-8F9E-01CD5173FF76}"/>
              </a:ext>
            </a:extLst>
          </p:cNvPr>
          <p:cNvSpPr txBox="1"/>
          <p:nvPr/>
        </p:nvSpPr>
        <p:spPr>
          <a:xfrm>
            <a:off x="9005668" y="3019959"/>
            <a:ext cx="30219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Utiliza Dart, un lenguaje de programación optimizado para aplicaciones rápidas en cualquier plataforma, originado por Google y que estaría orientado a aplicaciones móviles y web. 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6">
            <a:extLst>
              <a:ext uri="{FF2B5EF4-FFF2-40B4-BE49-F238E27FC236}">
                <a16:creationId xmlns:a16="http://schemas.microsoft.com/office/drawing/2014/main" id="{8C44F6C9-76F8-9751-27A5-57C40539969F}"/>
              </a:ext>
            </a:extLst>
          </p:cNvPr>
          <p:cNvSpPr txBox="1"/>
          <p:nvPr/>
        </p:nvSpPr>
        <p:spPr>
          <a:xfrm>
            <a:off x="9228118" y="1553142"/>
            <a:ext cx="279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Creado por Google.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403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5" grpId="0"/>
      <p:bldP spid="26" grpId="0"/>
      <p:bldP spid="31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4">
            <a:extLst>
              <a:ext uri="{FF2B5EF4-FFF2-40B4-BE49-F238E27FC236}">
                <a16:creationId xmlns:a16="http://schemas.microsoft.com/office/drawing/2014/main" id="{4F105483-633E-AE8B-C4F9-AC6E697BD2B2}"/>
              </a:ext>
            </a:extLst>
          </p:cNvPr>
          <p:cNvSpPr/>
          <p:nvPr/>
        </p:nvSpPr>
        <p:spPr>
          <a:xfrm>
            <a:off x="5648870" y="1623260"/>
            <a:ext cx="2092156" cy="2193164"/>
          </a:xfrm>
          <a:custGeom>
            <a:avLst/>
            <a:gdLst>
              <a:gd name="connsiteX0" fmla="*/ 0 w 2092156"/>
              <a:gd name="connsiteY0" fmla="*/ 2193164 h 2193164"/>
              <a:gd name="connsiteX1" fmla="*/ 389182 w 2092156"/>
              <a:gd name="connsiteY1" fmla="*/ 1765570 h 2193164"/>
              <a:gd name="connsiteX2" fmla="*/ 770206 w 2092156"/>
              <a:gd name="connsiteY2" fmla="*/ 2184201 h 2193164"/>
              <a:gd name="connsiteX3" fmla="*/ 770206 w 2092156"/>
              <a:gd name="connsiteY3" fmla="*/ 1225208 h 2193164"/>
              <a:gd name="connsiteX4" fmla="*/ 953416 w 2092156"/>
              <a:gd name="connsiteY4" fmla="*/ 1041998 h 2193164"/>
              <a:gd name="connsiteX5" fmla="*/ 1370425 w 2092156"/>
              <a:gd name="connsiteY5" fmla="*/ 1041998 h 2193164"/>
              <a:gd name="connsiteX6" fmla="*/ 1370425 w 2092156"/>
              <a:gd name="connsiteY6" fmla="*/ 1313790 h 2193164"/>
              <a:gd name="connsiteX7" fmla="*/ 2092156 w 2092156"/>
              <a:gd name="connsiteY7" fmla="*/ 656895 h 2193164"/>
              <a:gd name="connsiteX8" fmla="*/ 1370425 w 2092156"/>
              <a:gd name="connsiteY8" fmla="*/ 0 h 2193164"/>
              <a:gd name="connsiteX9" fmla="*/ 1370425 w 2092156"/>
              <a:gd name="connsiteY9" fmla="*/ 271792 h 2193164"/>
              <a:gd name="connsiteX10" fmla="*/ 953416 w 2092156"/>
              <a:gd name="connsiteY10" fmla="*/ 271792 h 2193164"/>
              <a:gd name="connsiteX11" fmla="*/ 0 w 2092156"/>
              <a:gd name="connsiteY11" fmla="*/ 1225208 h 219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92156" h="2193164">
                <a:moveTo>
                  <a:pt x="0" y="2193164"/>
                </a:moveTo>
                <a:lnTo>
                  <a:pt x="389182" y="1765570"/>
                </a:lnTo>
                <a:lnTo>
                  <a:pt x="770206" y="2184201"/>
                </a:lnTo>
                <a:lnTo>
                  <a:pt x="770206" y="1225208"/>
                </a:lnTo>
                <a:cubicBezTo>
                  <a:pt x="770206" y="1124024"/>
                  <a:pt x="852232" y="1041998"/>
                  <a:pt x="953416" y="1041998"/>
                </a:cubicBezTo>
                <a:lnTo>
                  <a:pt x="1370425" y="1041998"/>
                </a:lnTo>
                <a:lnTo>
                  <a:pt x="1370425" y="1313790"/>
                </a:lnTo>
                <a:lnTo>
                  <a:pt x="2092156" y="656895"/>
                </a:lnTo>
                <a:lnTo>
                  <a:pt x="1370425" y="0"/>
                </a:lnTo>
                <a:lnTo>
                  <a:pt x="1370425" y="271792"/>
                </a:lnTo>
                <a:lnTo>
                  <a:pt x="953416" y="271792"/>
                </a:lnTo>
                <a:cubicBezTo>
                  <a:pt x="426859" y="271792"/>
                  <a:pt x="0" y="698651"/>
                  <a:pt x="0" y="1225208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Freeform: Shape 5">
            <a:extLst>
              <a:ext uri="{FF2B5EF4-FFF2-40B4-BE49-F238E27FC236}">
                <a16:creationId xmlns:a16="http://schemas.microsoft.com/office/drawing/2014/main" id="{055CB0B6-123E-3F94-45E3-73A4AFECECC0}"/>
              </a:ext>
            </a:extLst>
          </p:cNvPr>
          <p:cNvSpPr/>
          <p:nvPr/>
        </p:nvSpPr>
        <p:spPr>
          <a:xfrm rot="16200000" flipV="1">
            <a:off x="4544108" y="3434922"/>
            <a:ext cx="2092156" cy="2228571"/>
          </a:xfrm>
          <a:custGeom>
            <a:avLst/>
            <a:gdLst>
              <a:gd name="connsiteX0" fmla="*/ 0 w 2092156"/>
              <a:gd name="connsiteY0" fmla="*/ 2228571 h 2228571"/>
              <a:gd name="connsiteX1" fmla="*/ 0 w 2092156"/>
              <a:gd name="connsiteY1" fmla="*/ 1225208 h 2228571"/>
              <a:gd name="connsiteX2" fmla="*/ 953416 w 2092156"/>
              <a:gd name="connsiteY2" fmla="*/ 271792 h 2228571"/>
              <a:gd name="connsiteX3" fmla="*/ 1370425 w 2092156"/>
              <a:gd name="connsiteY3" fmla="*/ 271792 h 2228571"/>
              <a:gd name="connsiteX4" fmla="*/ 1370425 w 2092156"/>
              <a:gd name="connsiteY4" fmla="*/ 0 h 2228571"/>
              <a:gd name="connsiteX5" fmla="*/ 2092156 w 2092156"/>
              <a:gd name="connsiteY5" fmla="*/ 656895 h 2228571"/>
              <a:gd name="connsiteX6" fmla="*/ 1370425 w 2092156"/>
              <a:gd name="connsiteY6" fmla="*/ 1313790 h 2228571"/>
              <a:gd name="connsiteX7" fmla="*/ 1370425 w 2092156"/>
              <a:gd name="connsiteY7" fmla="*/ 1041998 h 2228571"/>
              <a:gd name="connsiteX8" fmla="*/ 953416 w 2092156"/>
              <a:gd name="connsiteY8" fmla="*/ 1041998 h 2228571"/>
              <a:gd name="connsiteX9" fmla="*/ 770206 w 2092156"/>
              <a:gd name="connsiteY9" fmla="*/ 1225208 h 2228571"/>
              <a:gd name="connsiteX10" fmla="*/ 770206 w 2092156"/>
              <a:gd name="connsiteY10" fmla="*/ 2228571 h 2228571"/>
              <a:gd name="connsiteX11" fmla="*/ 765700 w 2092156"/>
              <a:gd name="connsiteY11" fmla="*/ 2228571 h 2228571"/>
              <a:gd name="connsiteX12" fmla="*/ 383201 w 2092156"/>
              <a:gd name="connsiteY12" fmla="*/ 1813093 h 2228571"/>
              <a:gd name="connsiteX13" fmla="*/ 701 w 2092156"/>
              <a:gd name="connsiteY13" fmla="*/ 2228571 h 2228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92156" h="2228571">
                <a:moveTo>
                  <a:pt x="0" y="2228571"/>
                </a:moveTo>
                <a:lnTo>
                  <a:pt x="0" y="1225208"/>
                </a:lnTo>
                <a:cubicBezTo>
                  <a:pt x="0" y="698651"/>
                  <a:pt x="426859" y="271792"/>
                  <a:pt x="953416" y="271792"/>
                </a:cubicBezTo>
                <a:lnTo>
                  <a:pt x="1370425" y="271792"/>
                </a:lnTo>
                <a:lnTo>
                  <a:pt x="1370425" y="0"/>
                </a:lnTo>
                <a:lnTo>
                  <a:pt x="2092156" y="656895"/>
                </a:lnTo>
                <a:lnTo>
                  <a:pt x="1370425" y="1313790"/>
                </a:lnTo>
                <a:lnTo>
                  <a:pt x="1370425" y="1041998"/>
                </a:lnTo>
                <a:lnTo>
                  <a:pt x="953416" y="1041998"/>
                </a:lnTo>
                <a:cubicBezTo>
                  <a:pt x="852232" y="1041998"/>
                  <a:pt x="770206" y="1124024"/>
                  <a:pt x="770206" y="1225208"/>
                </a:cubicBezTo>
                <a:lnTo>
                  <a:pt x="770206" y="2228571"/>
                </a:lnTo>
                <a:lnTo>
                  <a:pt x="765700" y="2228571"/>
                </a:lnTo>
                <a:lnTo>
                  <a:pt x="383201" y="1813093"/>
                </a:lnTo>
                <a:lnTo>
                  <a:pt x="701" y="222857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Arrow: Right 6">
            <a:extLst>
              <a:ext uri="{FF2B5EF4-FFF2-40B4-BE49-F238E27FC236}">
                <a16:creationId xmlns:a16="http://schemas.microsoft.com/office/drawing/2014/main" id="{BF5DE70B-C506-D682-D55A-B2F3174F5E2B}"/>
              </a:ext>
            </a:extLst>
          </p:cNvPr>
          <p:cNvSpPr/>
          <p:nvPr/>
        </p:nvSpPr>
        <p:spPr>
          <a:xfrm flipV="1">
            <a:off x="0" y="4549207"/>
            <a:ext cx="4767554" cy="1325755"/>
          </a:xfrm>
          <a:prstGeom prst="rightArrow">
            <a:avLst>
              <a:gd name="adj1" fmla="val 57185"/>
              <a:gd name="adj2" fmla="val 5431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19E87BCC-7133-B332-3FF6-1DF31EC82D1E}"/>
              </a:ext>
            </a:extLst>
          </p:cNvPr>
          <p:cNvSpPr/>
          <p:nvPr/>
        </p:nvSpPr>
        <p:spPr>
          <a:xfrm flipV="1">
            <a:off x="7424447" y="1623260"/>
            <a:ext cx="3871660" cy="1325755"/>
          </a:xfrm>
          <a:custGeom>
            <a:avLst/>
            <a:gdLst>
              <a:gd name="connsiteX0" fmla="*/ 3151629 w 3871660"/>
              <a:gd name="connsiteY0" fmla="*/ 0 h 1325755"/>
              <a:gd name="connsiteX1" fmla="*/ 3871660 w 3871660"/>
              <a:gd name="connsiteY1" fmla="*/ 662878 h 1325755"/>
              <a:gd name="connsiteX2" fmla="*/ 3151629 w 3871660"/>
              <a:gd name="connsiteY2" fmla="*/ 1325755 h 1325755"/>
              <a:gd name="connsiteX3" fmla="*/ 3151629 w 3871660"/>
              <a:gd name="connsiteY3" fmla="*/ 1041944 h 1325755"/>
              <a:gd name="connsiteX4" fmla="*/ 11447 w 3871660"/>
              <a:gd name="connsiteY4" fmla="*/ 1041944 h 1325755"/>
              <a:gd name="connsiteX5" fmla="*/ 421354 w 3871660"/>
              <a:gd name="connsiteY5" fmla="*/ 668860 h 1325755"/>
              <a:gd name="connsiteX6" fmla="*/ 0 w 3871660"/>
              <a:gd name="connsiteY6" fmla="*/ 285358 h 1325755"/>
              <a:gd name="connsiteX7" fmla="*/ 0 w 3871660"/>
              <a:gd name="connsiteY7" fmla="*/ 283811 h 1325755"/>
              <a:gd name="connsiteX8" fmla="*/ 3151629 w 3871660"/>
              <a:gd name="connsiteY8" fmla="*/ 283811 h 1325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1660" h="1325755">
                <a:moveTo>
                  <a:pt x="3151629" y="0"/>
                </a:moveTo>
                <a:lnTo>
                  <a:pt x="3871660" y="662878"/>
                </a:lnTo>
                <a:lnTo>
                  <a:pt x="3151629" y="1325755"/>
                </a:lnTo>
                <a:lnTo>
                  <a:pt x="3151629" y="1041944"/>
                </a:lnTo>
                <a:lnTo>
                  <a:pt x="11447" y="1041944"/>
                </a:lnTo>
                <a:lnTo>
                  <a:pt x="421354" y="668860"/>
                </a:lnTo>
                <a:lnTo>
                  <a:pt x="0" y="285358"/>
                </a:lnTo>
                <a:lnTo>
                  <a:pt x="0" y="283811"/>
                </a:lnTo>
                <a:lnTo>
                  <a:pt x="3151629" y="28381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6" name="직선 연결선 892">
            <a:extLst>
              <a:ext uri="{FF2B5EF4-FFF2-40B4-BE49-F238E27FC236}">
                <a16:creationId xmlns:a16="http://schemas.microsoft.com/office/drawing/2014/main" id="{CCED70CF-D77C-CC5B-FF4D-9D67860FB74E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0" y="5212084"/>
            <a:ext cx="4767554" cy="0"/>
          </a:xfrm>
          <a:prstGeom prst="line">
            <a:avLst/>
          </a:prstGeom>
          <a:ln w="5715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: 도형 893">
            <a:extLst>
              <a:ext uri="{FF2B5EF4-FFF2-40B4-BE49-F238E27FC236}">
                <a16:creationId xmlns:a16="http://schemas.microsoft.com/office/drawing/2014/main" id="{1442507C-B352-D971-9ABD-837EA996761B}"/>
              </a:ext>
            </a:extLst>
          </p:cNvPr>
          <p:cNvSpPr/>
          <p:nvPr/>
        </p:nvSpPr>
        <p:spPr>
          <a:xfrm>
            <a:off x="5033554" y="3510739"/>
            <a:ext cx="1016051" cy="1701343"/>
          </a:xfrm>
          <a:custGeom>
            <a:avLst/>
            <a:gdLst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79223"/>
              <a:gd name="connsiteY0" fmla="*/ 1358537 h 1367084"/>
              <a:gd name="connsiteX1" fmla="*/ 1863621 w 1979223"/>
              <a:gd name="connsiteY1" fmla="*/ 1130726 h 1367084"/>
              <a:gd name="connsiteX2" fmla="*/ 1942011 w 1979223"/>
              <a:gd name="connsiteY2" fmla="*/ 0 h 1367084"/>
              <a:gd name="connsiteX0" fmla="*/ 0 w 1979223"/>
              <a:gd name="connsiteY0" fmla="*/ 1358537 h 1358537"/>
              <a:gd name="connsiteX1" fmla="*/ 1863621 w 1979223"/>
              <a:gd name="connsiteY1" fmla="*/ 1130726 h 1358537"/>
              <a:gd name="connsiteX2" fmla="*/ 1942011 w 1979223"/>
              <a:gd name="connsiteY2" fmla="*/ 0 h 1358537"/>
              <a:gd name="connsiteX0" fmla="*/ 0 w 1979223"/>
              <a:gd name="connsiteY0" fmla="*/ 1358537 h 1358537"/>
              <a:gd name="connsiteX1" fmla="*/ 1863621 w 1979223"/>
              <a:gd name="connsiteY1" fmla="*/ 1130726 h 1358537"/>
              <a:gd name="connsiteX2" fmla="*/ 1942011 w 1979223"/>
              <a:gd name="connsiteY2" fmla="*/ 0 h 1358537"/>
              <a:gd name="connsiteX0" fmla="*/ 0 w 1979223"/>
              <a:gd name="connsiteY0" fmla="*/ 1358537 h 1358537"/>
              <a:gd name="connsiteX1" fmla="*/ 1863621 w 1979223"/>
              <a:gd name="connsiteY1" fmla="*/ 1130726 h 1358537"/>
              <a:gd name="connsiteX2" fmla="*/ 1942011 w 1979223"/>
              <a:gd name="connsiteY2" fmla="*/ 0 h 1358537"/>
              <a:gd name="connsiteX0" fmla="*/ 0 w 2000201"/>
              <a:gd name="connsiteY0" fmla="*/ 1372588 h 1372588"/>
              <a:gd name="connsiteX1" fmla="*/ 1863621 w 2000201"/>
              <a:gd name="connsiteY1" fmla="*/ 1144777 h 1372588"/>
              <a:gd name="connsiteX2" fmla="*/ 1985549 w 2000201"/>
              <a:gd name="connsiteY2" fmla="*/ 0 h 1372588"/>
              <a:gd name="connsiteX0" fmla="*/ 0 w 2000203"/>
              <a:gd name="connsiteY0" fmla="*/ 1372588 h 1372588"/>
              <a:gd name="connsiteX1" fmla="*/ 1863621 w 2000203"/>
              <a:gd name="connsiteY1" fmla="*/ 1144777 h 1372588"/>
              <a:gd name="connsiteX2" fmla="*/ 1985549 w 2000203"/>
              <a:gd name="connsiteY2" fmla="*/ 0 h 1372588"/>
              <a:gd name="connsiteX0" fmla="*/ 0 w 2005344"/>
              <a:gd name="connsiteY0" fmla="*/ 1372588 h 1372588"/>
              <a:gd name="connsiteX1" fmla="*/ 1863621 w 2005344"/>
              <a:gd name="connsiteY1" fmla="*/ 1144777 h 1372588"/>
              <a:gd name="connsiteX2" fmla="*/ 1985549 w 2005344"/>
              <a:gd name="connsiteY2" fmla="*/ 0 h 1372588"/>
              <a:gd name="connsiteX0" fmla="*/ 0 w 2005344"/>
              <a:gd name="connsiteY0" fmla="*/ 1372588 h 1372588"/>
              <a:gd name="connsiteX1" fmla="*/ 1863621 w 2005344"/>
              <a:gd name="connsiteY1" fmla="*/ 1144777 h 1372588"/>
              <a:gd name="connsiteX2" fmla="*/ 1985549 w 2005344"/>
              <a:gd name="connsiteY2" fmla="*/ 0 h 1372588"/>
              <a:gd name="connsiteX0" fmla="*/ 0 w 1995387"/>
              <a:gd name="connsiteY0" fmla="*/ 1372588 h 1372588"/>
              <a:gd name="connsiteX1" fmla="*/ 1863621 w 1995387"/>
              <a:gd name="connsiteY1" fmla="*/ 1144777 h 1372588"/>
              <a:gd name="connsiteX2" fmla="*/ 1985549 w 1995387"/>
              <a:gd name="connsiteY2" fmla="*/ 0 h 1372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5387" h="1372588">
                <a:moveTo>
                  <a:pt x="0" y="1372588"/>
                </a:moveTo>
                <a:cubicBezTo>
                  <a:pt x="1224957" y="1360977"/>
                  <a:pt x="1608744" y="1378561"/>
                  <a:pt x="1863621" y="1144777"/>
                </a:cubicBezTo>
                <a:cubicBezTo>
                  <a:pt x="2055016" y="936993"/>
                  <a:pt x="1979743" y="851801"/>
                  <a:pt x="1985549" y="0"/>
                </a:cubicBezTo>
              </a:path>
            </a:pathLst>
          </a:custGeom>
          <a:noFill/>
          <a:ln w="5715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: 도형 894">
            <a:extLst>
              <a:ext uri="{FF2B5EF4-FFF2-40B4-BE49-F238E27FC236}">
                <a16:creationId xmlns:a16="http://schemas.microsoft.com/office/drawing/2014/main" id="{5F2E9DD0-2530-08C6-ACB1-5000285F8D73}"/>
              </a:ext>
            </a:extLst>
          </p:cNvPr>
          <p:cNvSpPr/>
          <p:nvPr/>
        </p:nvSpPr>
        <p:spPr>
          <a:xfrm rot="5400000" flipH="1">
            <a:off x="6354344" y="1982223"/>
            <a:ext cx="1072019" cy="1701344"/>
          </a:xfrm>
          <a:custGeom>
            <a:avLst/>
            <a:gdLst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42011"/>
              <a:gd name="connsiteY0" fmla="*/ 1358537 h 1358537"/>
              <a:gd name="connsiteX1" fmla="*/ 1689463 w 1942011"/>
              <a:gd name="connsiteY1" fmla="*/ 1088571 h 1358537"/>
              <a:gd name="connsiteX2" fmla="*/ 1942011 w 1942011"/>
              <a:gd name="connsiteY2" fmla="*/ 0 h 1358537"/>
              <a:gd name="connsiteX0" fmla="*/ 0 w 1979223"/>
              <a:gd name="connsiteY0" fmla="*/ 1358537 h 1367084"/>
              <a:gd name="connsiteX1" fmla="*/ 1863621 w 1979223"/>
              <a:gd name="connsiteY1" fmla="*/ 1130726 h 1367084"/>
              <a:gd name="connsiteX2" fmla="*/ 1942011 w 1979223"/>
              <a:gd name="connsiteY2" fmla="*/ 0 h 1367084"/>
              <a:gd name="connsiteX0" fmla="*/ 0 w 1979223"/>
              <a:gd name="connsiteY0" fmla="*/ 1358537 h 1358537"/>
              <a:gd name="connsiteX1" fmla="*/ 1863621 w 1979223"/>
              <a:gd name="connsiteY1" fmla="*/ 1130726 h 1358537"/>
              <a:gd name="connsiteX2" fmla="*/ 1942011 w 1979223"/>
              <a:gd name="connsiteY2" fmla="*/ 0 h 1358537"/>
              <a:gd name="connsiteX0" fmla="*/ 0 w 1979223"/>
              <a:gd name="connsiteY0" fmla="*/ 1358537 h 1358537"/>
              <a:gd name="connsiteX1" fmla="*/ 1863621 w 1979223"/>
              <a:gd name="connsiteY1" fmla="*/ 1130726 h 1358537"/>
              <a:gd name="connsiteX2" fmla="*/ 1942011 w 1979223"/>
              <a:gd name="connsiteY2" fmla="*/ 0 h 1358537"/>
              <a:gd name="connsiteX0" fmla="*/ 0 w 1979223"/>
              <a:gd name="connsiteY0" fmla="*/ 1358537 h 1358537"/>
              <a:gd name="connsiteX1" fmla="*/ 1863621 w 1979223"/>
              <a:gd name="connsiteY1" fmla="*/ 1130726 h 1358537"/>
              <a:gd name="connsiteX2" fmla="*/ 1942011 w 1979223"/>
              <a:gd name="connsiteY2" fmla="*/ 0 h 1358537"/>
              <a:gd name="connsiteX0" fmla="*/ 0 w 2000201"/>
              <a:gd name="connsiteY0" fmla="*/ 1372588 h 1372588"/>
              <a:gd name="connsiteX1" fmla="*/ 1863621 w 2000201"/>
              <a:gd name="connsiteY1" fmla="*/ 1144777 h 1372588"/>
              <a:gd name="connsiteX2" fmla="*/ 1985549 w 2000201"/>
              <a:gd name="connsiteY2" fmla="*/ 0 h 1372588"/>
              <a:gd name="connsiteX0" fmla="*/ 0 w 2000203"/>
              <a:gd name="connsiteY0" fmla="*/ 1372588 h 1372588"/>
              <a:gd name="connsiteX1" fmla="*/ 1863621 w 2000203"/>
              <a:gd name="connsiteY1" fmla="*/ 1144777 h 1372588"/>
              <a:gd name="connsiteX2" fmla="*/ 1985549 w 2000203"/>
              <a:gd name="connsiteY2" fmla="*/ 0 h 1372588"/>
              <a:gd name="connsiteX0" fmla="*/ 0 w 2005344"/>
              <a:gd name="connsiteY0" fmla="*/ 1372588 h 1372588"/>
              <a:gd name="connsiteX1" fmla="*/ 1863621 w 2005344"/>
              <a:gd name="connsiteY1" fmla="*/ 1144777 h 1372588"/>
              <a:gd name="connsiteX2" fmla="*/ 1985549 w 2005344"/>
              <a:gd name="connsiteY2" fmla="*/ 0 h 1372588"/>
              <a:gd name="connsiteX0" fmla="*/ 0 w 2005344"/>
              <a:gd name="connsiteY0" fmla="*/ 1372588 h 1372588"/>
              <a:gd name="connsiteX1" fmla="*/ 1863621 w 2005344"/>
              <a:gd name="connsiteY1" fmla="*/ 1144777 h 1372588"/>
              <a:gd name="connsiteX2" fmla="*/ 1985549 w 2005344"/>
              <a:gd name="connsiteY2" fmla="*/ 0 h 1372588"/>
              <a:gd name="connsiteX0" fmla="*/ 0 w 1995387"/>
              <a:gd name="connsiteY0" fmla="*/ 1372588 h 1372588"/>
              <a:gd name="connsiteX1" fmla="*/ 1863621 w 1995387"/>
              <a:gd name="connsiteY1" fmla="*/ 1144777 h 1372588"/>
              <a:gd name="connsiteX2" fmla="*/ 1985549 w 1995387"/>
              <a:gd name="connsiteY2" fmla="*/ 0 h 1372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5387" h="1372588">
                <a:moveTo>
                  <a:pt x="0" y="1372588"/>
                </a:moveTo>
                <a:cubicBezTo>
                  <a:pt x="1224957" y="1360977"/>
                  <a:pt x="1608744" y="1378561"/>
                  <a:pt x="1863621" y="1144777"/>
                </a:cubicBezTo>
                <a:cubicBezTo>
                  <a:pt x="2055016" y="936993"/>
                  <a:pt x="1979743" y="851801"/>
                  <a:pt x="1985549" y="0"/>
                </a:cubicBezTo>
              </a:path>
            </a:pathLst>
          </a:custGeom>
          <a:noFill/>
          <a:ln w="5715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95">
            <a:extLst>
              <a:ext uri="{FF2B5EF4-FFF2-40B4-BE49-F238E27FC236}">
                <a16:creationId xmlns:a16="http://schemas.microsoft.com/office/drawing/2014/main" id="{BCEB15A8-5245-4FE2-AF61-3FFF1FF6C331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7815943" y="2281649"/>
            <a:ext cx="3480164" cy="4488"/>
          </a:xfrm>
          <a:prstGeom prst="line">
            <a:avLst/>
          </a:prstGeom>
          <a:ln w="5715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896">
            <a:extLst>
              <a:ext uri="{FF2B5EF4-FFF2-40B4-BE49-F238E27FC236}">
                <a16:creationId xmlns:a16="http://schemas.microsoft.com/office/drawing/2014/main" id="{ADB16CC3-7159-A1D0-BA81-A63D2085A224}"/>
              </a:ext>
            </a:extLst>
          </p:cNvPr>
          <p:cNvGrpSpPr/>
          <p:nvPr/>
        </p:nvGrpSpPr>
        <p:grpSpPr>
          <a:xfrm>
            <a:off x="5779394" y="3996337"/>
            <a:ext cx="565997" cy="875435"/>
            <a:chOff x="3344523" y="3582359"/>
            <a:chExt cx="565997" cy="875435"/>
          </a:xfrm>
        </p:grpSpPr>
        <p:sp>
          <p:nvSpPr>
            <p:cNvPr id="11" name="자유형: 도형 897">
              <a:extLst>
                <a:ext uri="{FF2B5EF4-FFF2-40B4-BE49-F238E27FC236}">
                  <a16:creationId xmlns:a16="http://schemas.microsoft.com/office/drawing/2014/main" id="{D64704A8-F3C5-D24C-5DCA-C686E90D3E42}"/>
                </a:ext>
              </a:extLst>
            </p:cNvPr>
            <p:cNvSpPr/>
            <p:nvPr/>
          </p:nvSpPr>
          <p:spPr>
            <a:xfrm>
              <a:off x="3344523" y="3582359"/>
              <a:ext cx="565997" cy="875435"/>
            </a:xfrm>
            <a:custGeom>
              <a:avLst/>
              <a:gdLst>
                <a:gd name="connsiteX0" fmla="*/ 281874 w 565997"/>
                <a:gd name="connsiteY0" fmla="*/ 7 h 875435"/>
                <a:gd name="connsiteX1" fmla="*/ 430959 w 565997"/>
                <a:gd name="connsiteY1" fmla="*/ 44399 h 875435"/>
                <a:gd name="connsiteX2" fmla="*/ 564682 w 565997"/>
                <a:gd name="connsiteY2" fmla="*/ 311117 h 875435"/>
                <a:gd name="connsiteX3" fmla="*/ 415858 w 565997"/>
                <a:gd name="connsiteY3" fmla="*/ 706557 h 875435"/>
                <a:gd name="connsiteX4" fmla="*/ 282814 w 565997"/>
                <a:gd name="connsiteY4" fmla="*/ 875435 h 875435"/>
                <a:gd name="connsiteX5" fmla="*/ 242756 w 565997"/>
                <a:gd name="connsiteY5" fmla="*/ 831880 h 875435"/>
                <a:gd name="connsiteX6" fmla="*/ 8182 w 565997"/>
                <a:gd name="connsiteY6" fmla="*/ 364674 h 875435"/>
                <a:gd name="connsiteX7" fmla="*/ 132534 w 565997"/>
                <a:gd name="connsiteY7" fmla="*/ 45710 h 875435"/>
                <a:gd name="connsiteX8" fmla="*/ 281874 w 565997"/>
                <a:gd name="connsiteY8" fmla="*/ 7 h 87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5997" h="875435">
                  <a:moveTo>
                    <a:pt x="281874" y="7"/>
                  </a:moveTo>
                  <a:cubicBezTo>
                    <a:pt x="331965" y="-346"/>
                    <a:pt x="382015" y="14319"/>
                    <a:pt x="430959" y="44399"/>
                  </a:cubicBezTo>
                  <a:cubicBezTo>
                    <a:pt x="528896" y="104462"/>
                    <a:pt x="574539" y="196282"/>
                    <a:pt x="564682" y="311117"/>
                  </a:cubicBezTo>
                  <a:cubicBezTo>
                    <a:pt x="552203" y="456348"/>
                    <a:pt x="490926" y="584390"/>
                    <a:pt x="415858" y="706557"/>
                  </a:cubicBezTo>
                  <a:cubicBezTo>
                    <a:pt x="378567" y="767203"/>
                    <a:pt x="335304" y="823383"/>
                    <a:pt x="282814" y="875435"/>
                  </a:cubicBezTo>
                  <a:cubicBezTo>
                    <a:pt x="268733" y="860188"/>
                    <a:pt x="255089" y="846593"/>
                    <a:pt x="242756" y="831880"/>
                  </a:cubicBezTo>
                  <a:cubicBezTo>
                    <a:pt x="127678" y="694709"/>
                    <a:pt x="44987" y="540884"/>
                    <a:pt x="8182" y="364674"/>
                  </a:cubicBezTo>
                  <a:cubicBezTo>
                    <a:pt x="-20078" y="229348"/>
                    <a:pt x="25710" y="110920"/>
                    <a:pt x="132534" y="45710"/>
                  </a:cubicBezTo>
                  <a:cubicBezTo>
                    <a:pt x="181648" y="15727"/>
                    <a:pt x="231782" y="359"/>
                    <a:pt x="281874" y="7"/>
                  </a:cubicBezTo>
                  <a:close/>
                </a:path>
              </a:pathLst>
            </a:custGeom>
            <a:solidFill>
              <a:schemeClr val="accent2"/>
            </a:solidFill>
            <a:ln w="485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ko-KR" altLang="en-US"/>
            </a:p>
          </p:txBody>
        </p:sp>
        <p:sp>
          <p:nvSpPr>
            <p:cNvPr id="12" name="타원 898">
              <a:extLst>
                <a:ext uri="{FF2B5EF4-FFF2-40B4-BE49-F238E27FC236}">
                  <a16:creationId xmlns:a16="http://schemas.microsoft.com/office/drawing/2014/main" id="{B3C9EC47-663F-36FF-6342-4847703D918C}"/>
                </a:ext>
              </a:extLst>
            </p:cNvPr>
            <p:cNvSpPr/>
            <p:nvPr/>
          </p:nvSpPr>
          <p:spPr>
            <a:xfrm>
              <a:off x="3390373" y="3640982"/>
              <a:ext cx="473210" cy="4732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그룹 902">
            <a:extLst>
              <a:ext uri="{FF2B5EF4-FFF2-40B4-BE49-F238E27FC236}">
                <a16:creationId xmlns:a16="http://schemas.microsoft.com/office/drawing/2014/main" id="{E47BA13B-07B6-1F29-3B0A-6026F1BE1B46}"/>
              </a:ext>
            </a:extLst>
          </p:cNvPr>
          <p:cNvGrpSpPr/>
          <p:nvPr/>
        </p:nvGrpSpPr>
        <p:grpSpPr>
          <a:xfrm>
            <a:off x="8846519" y="1502555"/>
            <a:ext cx="565997" cy="875435"/>
            <a:chOff x="3344523" y="3582359"/>
            <a:chExt cx="565997" cy="875435"/>
          </a:xfrm>
        </p:grpSpPr>
        <p:sp>
          <p:nvSpPr>
            <p:cNvPr id="17" name="자유형: 도형 903">
              <a:extLst>
                <a:ext uri="{FF2B5EF4-FFF2-40B4-BE49-F238E27FC236}">
                  <a16:creationId xmlns:a16="http://schemas.microsoft.com/office/drawing/2014/main" id="{7031AE4C-D1D3-2D74-F2F1-9FCA9DFB62DF}"/>
                </a:ext>
              </a:extLst>
            </p:cNvPr>
            <p:cNvSpPr/>
            <p:nvPr/>
          </p:nvSpPr>
          <p:spPr>
            <a:xfrm>
              <a:off x="3344523" y="3582359"/>
              <a:ext cx="565997" cy="875435"/>
            </a:xfrm>
            <a:custGeom>
              <a:avLst/>
              <a:gdLst>
                <a:gd name="connsiteX0" fmla="*/ 281874 w 565997"/>
                <a:gd name="connsiteY0" fmla="*/ 7 h 875435"/>
                <a:gd name="connsiteX1" fmla="*/ 430959 w 565997"/>
                <a:gd name="connsiteY1" fmla="*/ 44399 h 875435"/>
                <a:gd name="connsiteX2" fmla="*/ 564682 w 565997"/>
                <a:gd name="connsiteY2" fmla="*/ 311117 h 875435"/>
                <a:gd name="connsiteX3" fmla="*/ 415858 w 565997"/>
                <a:gd name="connsiteY3" fmla="*/ 706557 h 875435"/>
                <a:gd name="connsiteX4" fmla="*/ 282814 w 565997"/>
                <a:gd name="connsiteY4" fmla="*/ 875435 h 875435"/>
                <a:gd name="connsiteX5" fmla="*/ 242756 w 565997"/>
                <a:gd name="connsiteY5" fmla="*/ 831880 h 875435"/>
                <a:gd name="connsiteX6" fmla="*/ 8182 w 565997"/>
                <a:gd name="connsiteY6" fmla="*/ 364674 h 875435"/>
                <a:gd name="connsiteX7" fmla="*/ 132534 w 565997"/>
                <a:gd name="connsiteY7" fmla="*/ 45710 h 875435"/>
                <a:gd name="connsiteX8" fmla="*/ 281874 w 565997"/>
                <a:gd name="connsiteY8" fmla="*/ 7 h 87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5997" h="875435">
                  <a:moveTo>
                    <a:pt x="281874" y="7"/>
                  </a:moveTo>
                  <a:cubicBezTo>
                    <a:pt x="331965" y="-346"/>
                    <a:pt x="382015" y="14319"/>
                    <a:pt x="430959" y="44399"/>
                  </a:cubicBezTo>
                  <a:cubicBezTo>
                    <a:pt x="528896" y="104462"/>
                    <a:pt x="574539" y="196282"/>
                    <a:pt x="564682" y="311117"/>
                  </a:cubicBezTo>
                  <a:cubicBezTo>
                    <a:pt x="552203" y="456348"/>
                    <a:pt x="490926" y="584390"/>
                    <a:pt x="415858" y="706557"/>
                  </a:cubicBezTo>
                  <a:cubicBezTo>
                    <a:pt x="378567" y="767203"/>
                    <a:pt x="335304" y="823383"/>
                    <a:pt x="282814" y="875435"/>
                  </a:cubicBezTo>
                  <a:cubicBezTo>
                    <a:pt x="268733" y="860188"/>
                    <a:pt x="255089" y="846593"/>
                    <a:pt x="242756" y="831880"/>
                  </a:cubicBezTo>
                  <a:cubicBezTo>
                    <a:pt x="127678" y="694709"/>
                    <a:pt x="44987" y="540884"/>
                    <a:pt x="8182" y="364674"/>
                  </a:cubicBezTo>
                  <a:cubicBezTo>
                    <a:pt x="-20078" y="229348"/>
                    <a:pt x="25710" y="110920"/>
                    <a:pt x="132534" y="45710"/>
                  </a:cubicBezTo>
                  <a:cubicBezTo>
                    <a:pt x="181648" y="15727"/>
                    <a:pt x="231782" y="359"/>
                    <a:pt x="281874" y="7"/>
                  </a:cubicBezTo>
                  <a:close/>
                </a:path>
              </a:pathLst>
            </a:custGeom>
            <a:solidFill>
              <a:schemeClr val="accent4"/>
            </a:solidFill>
            <a:ln w="485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ko-KR" altLang="en-US"/>
            </a:p>
          </p:txBody>
        </p:sp>
        <p:sp>
          <p:nvSpPr>
            <p:cNvPr id="18" name="타원 904">
              <a:extLst>
                <a:ext uri="{FF2B5EF4-FFF2-40B4-BE49-F238E27FC236}">
                  <a16:creationId xmlns:a16="http://schemas.microsoft.com/office/drawing/2014/main" id="{0D6DBC1F-EA68-46A5-ADA0-78CE052CE51C}"/>
                </a:ext>
              </a:extLst>
            </p:cNvPr>
            <p:cNvSpPr/>
            <p:nvPr/>
          </p:nvSpPr>
          <p:spPr>
            <a:xfrm>
              <a:off x="3390373" y="3640982"/>
              <a:ext cx="473210" cy="4732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905">
            <a:extLst>
              <a:ext uri="{FF2B5EF4-FFF2-40B4-BE49-F238E27FC236}">
                <a16:creationId xmlns:a16="http://schemas.microsoft.com/office/drawing/2014/main" id="{F9FA40BB-B647-DA0D-C573-19E213420D82}"/>
              </a:ext>
            </a:extLst>
          </p:cNvPr>
          <p:cNvSpPr txBox="1"/>
          <p:nvPr/>
        </p:nvSpPr>
        <p:spPr>
          <a:xfrm>
            <a:off x="1532941" y="3845889"/>
            <a:ext cx="11815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2017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0" name="TextBox 906">
            <a:extLst>
              <a:ext uri="{FF2B5EF4-FFF2-40B4-BE49-F238E27FC236}">
                <a16:creationId xmlns:a16="http://schemas.microsoft.com/office/drawing/2014/main" id="{59FA2A65-9545-2172-90DC-0BEDC0F96BF7}"/>
              </a:ext>
            </a:extLst>
          </p:cNvPr>
          <p:cNvSpPr txBox="1"/>
          <p:nvPr/>
        </p:nvSpPr>
        <p:spPr>
          <a:xfrm>
            <a:off x="6204658" y="4482939"/>
            <a:ext cx="118157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2020 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2" name="TextBox 908">
            <a:extLst>
              <a:ext uri="{FF2B5EF4-FFF2-40B4-BE49-F238E27FC236}">
                <a16:creationId xmlns:a16="http://schemas.microsoft.com/office/drawing/2014/main" id="{D762B900-C02F-173C-91B1-9A1D04B1CD3A}"/>
              </a:ext>
            </a:extLst>
          </p:cNvPr>
          <p:cNvSpPr txBox="1"/>
          <p:nvPr/>
        </p:nvSpPr>
        <p:spPr>
          <a:xfrm>
            <a:off x="8062746" y="2662759"/>
            <a:ext cx="209215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 err="1">
                <a:solidFill>
                  <a:schemeClr val="accent4"/>
                </a:solidFill>
                <a:cs typeface="Arial" pitchFamily="34" charset="0"/>
              </a:rPr>
              <a:t>Actualidad</a:t>
            </a:r>
            <a:r>
              <a:rPr lang="en-US" altLang="ko-KR" sz="2000" b="1" dirty="0">
                <a:solidFill>
                  <a:schemeClr val="accent4"/>
                </a:solidFill>
                <a:cs typeface="Arial" pitchFamily="34" charset="0"/>
              </a:rPr>
              <a:t> </a:t>
            </a:r>
            <a:endParaRPr lang="ko-KR" altLang="en-US" sz="20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AEF91AE5-AAFC-2281-53C8-24EF52030C69}"/>
              </a:ext>
            </a:extLst>
          </p:cNvPr>
          <p:cNvSpPr/>
          <p:nvPr/>
        </p:nvSpPr>
        <p:spPr>
          <a:xfrm>
            <a:off x="8961564" y="1640768"/>
            <a:ext cx="327959" cy="21554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26" name="그룹 912">
            <a:extLst>
              <a:ext uri="{FF2B5EF4-FFF2-40B4-BE49-F238E27FC236}">
                <a16:creationId xmlns:a16="http://schemas.microsoft.com/office/drawing/2014/main" id="{AD8A8B13-58AD-25BD-E9AC-3CF94F63C279}"/>
              </a:ext>
            </a:extLst>
          </p:cNvPr>
          <p:cNvGrpSpPr/>
          <p:nvPr/>
        </p:nvGrpSpPr>
        <p:grpSpPr>
          <a:xfrm>
            <a:off x="1251884" y="3330291"/>
            <a:ext cx="1703533" cy="2659350"/>
            <a:chOff x="2278943" y="4449086"/>
            <a:chExt cx="1703533" cy="2659350"/>
          </a:xfrm>
        </p:grpSpPr>
        <p:sp>
          <p:nvSpPr>
            <p:cNvPr id="27" name="TextBox 913">
              <a:extLst>
                <a:ext uri="{FF2B5EF4-FFF2-40B4-BE49-F238E27FC236}">
                  <a16:creationId xmlns:a16="http://schemas.microsoft.com/office/drawing/2014/main" id="{7785BFDC-8644-6AD6-A8AA-692CB16DD620}"/>
                </a:ext>
              </a:extLst>
            </p:cNvPr>
            <p:cNvSpPr txBox="1"/>
            <p:nvPr/>
          </p:nvSpPr>
          <p:spPr>
            <a:xfrm flipH="1">
              <a:off x="2318013" y="4449086"/>
              <a:ext cx="1664463" cy="590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altLang="ko-KR" sz="2000" dirty="0" err="1">
                  <a:solidFill>
                    <a:schemeClr val="accent1"/>
                  </a:solidFill>
                  <a:cs typeface="Arial" pitchFamily="34" charset="0"/>
                </a:rPr>
                <a:t>Lanzamiento</a:t>
              </a:r>
              <a:r>
                <a:rPr lang="en-US" altLang="ko-KR" sz="2000" dirty="0">
                  <a:solidFill>
                    <a:schemeClr val="accent1"/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accent1"/>
                  </a:solidFill>
                  <a:cs typeface="Arial" pitchFamily="34" charset="0"/>
                </a:rPr>
                <a:t>inicial</a:t>
              </a:r>
              <a:endParaRPr lang="en-US" altLang="ko-KR" sz="2000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8" name="TextBox 914">
              <a:extLst>
                <a:ext uri="{FF2B5EF4-FFF2-40B4-BE49-F238E27FC236}">
                  <a16:creationId xmlns:a16="http://schemas.microsoft.com/office/drawing/2014/main" id="{D8BBCF3C-E160-3337-B15B-87484493A348}"/>
                </a:ext>
              </a:extLst>
            </p:cNvPr>
            <p:cNvSpPr txBox="1"/>
            <p:nvPr/>
          </p:nvSpPr>
          <p:spPr>
            <a:xfrm flipH="1">
              <a:off x="2278943" y="6708326"/>
              <a:ext cx="166446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Alpha (v0.0.6) </a:t>
              </a:r>
              <a:endParaRPr lang="ko-KR" altLang="en-US" sz="2000" dirty="0">
                <a:cs typeface="Arial" pitchFamily="34" charset="0"/>
              </a:endParaRPr>
            </a:p>
          </p:txBody>
        </p:sp>
      </p:grpSp>
      <p:grpSp>
        <p:nvGrpSpPr>
          <p:cNvPr id="29" name="그룹 915">
            <a:extLst>
              <a:ext uri="{FF2B5EF4-FFF2-40B4-BE49-F238E27FC236}">
                <a16:creationId xmlns:a16="http://schemas.microsoft.com/office/drawing/2014/main" id="{21E490A9-E0E9-A7A6-5A01-F195DA513A8F}"/>
              </a:ext>
            </a:extLst>
          </p:cNvPr>
          <p:cNvGrpSpPr/>
          <p:nvPr/>
        </p:nvGrpSpPr>
        <p:grpSpPr>
          <a:xfrm>
            <a:off x="6277973" y="5051685"/>
            <a:ext cx="2495671" cy="763603"/>
            <a:chOff x="780042" y="4193250"/>
            <a:chExt cx="2495671" cy="763603"/>
          </a:xfrm>
        </p:grpSpPr>
        <p:sp>
          <p:nvSpPr>
            <p:cNvPr id="30" name="TextBox 916">
              <a:extLst>
                <a:ext uri="{FF2B5EF4-FFF2-40B4-BE49-F238E27FC236}">
                  <a16:creationId xmlns:a16="http://schemas.microsoft.com/office/drawing/2014/main" id="{299A41B3-F96F-578E-7DC6-E9008B553A0E}"/>
                </a:ext>
              </a:extLst>
            </p:cNvPr>
            <p:cNvSpPr txBox="1"/>
            <p:nvPr/>
          </p:nvSpPr>
          <p:spPr>
            <a:xfrm flipH="1">
              <a:off x="790105" y="4193250"/>
              <a:ext cx="2485608" cy="590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s-MX" altLang="ko-KR" sz="2000" dirty="0">
                  <a:solidFill>
                    <a:schemeClr val="accent2"/>
                  </a:solidFill>
                  <a:cs typeface="Arial" pitchFamily="34" charset="0"/>
                </a:rPr>
                <a:t>Unión empresas Canonical y Google </a:t>
              </a:r>
            </a:p>
          </p:txBody>
        </p:sp>
        <p:sp>
          <p:nvSpPr>
            <p:cNvPr id="31" name="TextBox 917">
              <a:extLst>
                <a:ext uri="{FF2B5EF4-FFF2-40B4-BE49-F238E27FC236}">
                  <a16:creationId xmlns:a16="http://schemas.microsoft.com/office/drawing/2014/main" id="{93BF7E14-CB84-4AAB-C454-92739312D6EC}"/>
                </a:ext>
              </a:extLst>
            </p:cNvPr>
            <p:cNvSpPr txBox="1"/>
            <p:nvPr/>
          </p:nvSpPr>
          <p:spPr>
            <a:xfrm flipH="1">
              <a:off x="780042" y="4649076"/>
              <a:ext cx="16845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400" dirty="0">
                <a:cs typeface="Arial" pitchFamily="34" charset="0"/>
              </a:endParaRPr>
            </a:p>
          </p:txBody>
        </p:sp>
      </p:grpSp>
      <p:grpSp>
        <p:nvGrpSpPr>
          <p:cNvPr id="38" name="그룹 924">
            <a:extLst>
              <a:ext uri="{FF2B5EF4-FFF2-40B4-BE49-F238E27FC236}">
                <a16:creationId xmlns:a16="http://schemas.microsoft.com/office/drawing/2014/main" id="{D5349A24-3243-470B-8FEB-F47029F237E5}"/>
              </a:ext>
            </a:extLst>
          </p:cNvPr>
          <p:cNvGrpSpPr/>
          <p:nvPr/>
        </p:nvGrpSpPr>
        <p:grpSpPr>
          <a:xfrm>
            <a:off x="1840730" y="4320221"/>
            <a:ext cx="565997" cy="875435"/>
            <a:chOff x="3344523" y="3582359"/>
            <a:chExt cx="565997" cy="875435"/>
          </a:xfrm>
        </p:grpSpPr>
        <p:sp>
          <p:nvSpPr>
            <p:cNvPr id="39" name="자유형: 도형 925">
              <a:extLst>
                <a:ext uri="{FF2B5EF4-FFF2-40B4-BE49-F238E27FC236}">
                  <a16:creationId xmlns:a16="http://schemas.microsoft.com/office/drawing/2014/main" id="{1202433F-4FB2-6279-D122-1CDBBAD0DDB9}"/>
                </a:ext>
              </a:extLst>
            </p:cNvPr>
            <p:cNvSpPr/>
            <p:nvPr/>
          </p:nvSpPr>
          <p:spPr>
            <a:xfrm>
              <a:off x="3344523" y="3582359"/>
              <a:ext cx="565997" cy="875435"/>
            </a:xfrm>
            <a:custGeom>
              <a:avLst/>
              <a:gdLst>
                <a:gd name="connsiteX0" fmla="*/ 281874 w 565997"/>
                <a:gd name="connsiteY0" fmla="*/ 7 h 875435"/>
                <a:gd name="connsiteX1" fmla="*/ 430959 w 565997"/>
                <a:gd name="connsiteY1" fmla="*/ 44399 h 875435"/>
                <a:gd name="connsiteX2" fmla="*/ 564682 w 565997"/>
                <a:gd name="connsiteY2" fmla="*/ 311117 h 875435"/>
                <a:gd name="connsiteX3" fmla="*/ 415858 w 565997"/>
                <a:gd name="connsiteY3" fmla="*/ 706557 h 875435"/>
                <a:gd name="connsiteX4" fmla="*/ 282814 w 565997"/>
                <a:gd name="connsiteY4" fmla="*/ 875435 h 875435"/>
                <a:gd name="connsiteX5" fmla="*/ 242756 w 565997"/>
                <a:gd name="connsiteY5" fmla="*/ 831880 h 875435"/>
                <a:gd name="connsiteX6" fmla="*/ 8182 w 565997"/>
                <a:gd name="connsiteY6" fmla="*/ 364674 h 875435"/>
                <a:gd name="connsiteX7" fmla="*/ 132534 w 565997"/>
                <a:gd name="connsiteY7" fmla="*/ 45710 h 875435"/>
                <a:gd name="connsiteX8" fmla="*/ 281874 w 565997"/>
                <a:gd name="connsiteY8" fmla="*/ 7 h 87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5997" h="875435">
                  <a:moveTo>
                    <a:pt x="281874" y="7"/>
                  </a:moveTo>
                  <a:cubicBezTo>
                    <a:pt x="331965" y="-346"/>
                    <a:pt x="382015" y="14319"/>
                    <a:pt x="430959" y="44399"/>
                  </a:cubicBezTo>
                  <a:cubicBezTo>
                    <a:pt x="528896" y="104462"/>
                    <a:pt x="574539" y="196282"/>
                    <a:pt x="564682" y="311117"/>
                  </a:cubicBezTo>
                  <a:cubicBezTo>
                    <a:pt x="552203" y="456348"/>
                    <a:pt x="490926" y="584390"/>
                    <a:pt x="415858" y="706557"/>
                  </a:cubicBezTo>
                  <a:cubicBezTo>
                    <a:pt x="378567" y="767203"/>
                    <a:pt x="335304" y="823383"/>
                    <a:pt x="282814" y="875435"/>
                  </a:cubicBezTo>
                  <a:cubicBezTo>
                    <a:pt x="268733" y="860188"/>
                    <a:pt x="255089" y="846593"/>
                    <a:pt x="242756" y="831880"/>
                  </a:cubicBezTo>
                  <a:cubicBezTo>
                    <a:pt x="127678" y="694709"/>
                    <a:pt x="44987" y="540884"/>
                    <a:pt x="8182" y="364674"/>
                  </a:cubicBezTo>
                  <a:cubicBezTo>
                    <a:pt x="-20078" y="229348"/>
                    <a:pt x="25710" y="110920"/>
                    <a:pt x="132534" y="45710"/>
                  </a:cubicBezTo>
                  <a:cubicBezTo>
                    <a:pt x="181648" y="15727"/>
                    <a:pt x="231782" y="359"/>
                    <a:pt x="281874" y="7"/>
                  </a:cubicBezTo>
                  <a:close/>
                </a:path>
              </a:pathLst>
            </a:custGeom>
            <a:solidFill>
              <a:schemeClr val="accent1"/>
            </a:solidFill>
            <a:ln w="485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ko-KR" altLang="en-US"/>
            </a:p>
          </p:txBody>
        </p:sp>
        <p:sp>
          <p:nvSpPr>
            <p:cNvPr id="40" name="타원 926">
              <a:extLst>
                <a:ext uri="{FF2B5EF4-FFF2-40B4-BE49-F238E27FC236}">
                  <a16:creationId xmlns:a16="http://schemas.microsoft.com/office/drawing/2014/main" id="{EFD8CB31-3FE2-B324-0220-2041FAACEAA3}"/>
                </a:ext>
              </a:extLst>
            </p:cNvPr>
            <p:cNvSpPr/>
            <p:nvPr/>
          </p:nvSpPr>
          <p:spPr>
            <a:xfrm>
              <a:off x="3390373" y="3640982"/>
              <a:ext cx="473210" cy="4732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Group 198">
            <a:extLst>
              <a:ext uri="{FF2B5EF4-FFF2-40B4-BE49-F238E27FC236}">
                <a16:creationId xmlns:a16="http://schemas.microsoft.com/office/drawing/2014/main" id="{BD74B962-EC25-EED5-7A03-9DBD72BE7C40}"/>
              </a:ext>
            </a:extLst>
          </p:cNvPr>
          <p:cNvGrpSpPr/>
          <p:nvPr/>
        </p:nvGrpSpPr>
        <p:grpSpPr>
          <a:xfrm flipH="1">
            <a:off x="1972133" y="4454277"/>
            <a:ext cx="309052" cy="575844"/>
            <a:chOff x="1589533" y="1116515"/>
            <a:chExt cx="3026615" cy="4968176"/>
          </a:xfrm>
          <a:solidFill>
            <a:schemeClr val="accent5"/>
          </a:solidFill>
          <a:effectLst/>
        </p:grpSpPr>
        <p:sp>
          <p:nvSpPr>
            <p:cNvPr id="44" name="Oval 17">
              <a:extLst>
                <a:ext uri="{FF2B5EF4-FFF2-40B4-BE49-F238E27FC236}">
                  <a16:creationId xmlns:a16="http://schemas.microsoft.com/office/drawing/2014/main" id="{36CA7CF0-97D1-EAE4-E4B8-0140C1BD0A8C}"/>
                </a:ext>
              </a:extLst>
            </p:cNvPr>
            <p:cNvSpPr/>
            <p:nvPr/>
          </p:nvSpPr>
          <p:spPr>
            <a:xfrm>
              <a:off x="2132802" y="2924944"/>
              <a:ext cx="1926584" cy="1846330"/>
            </a:xfrm>
            <a:custGeom>
              <a:avLst/>
              <a:gdLst/>
              <a:ahLst/>
              <a:cxnLst/>
              <a:rect l="l" t="t" r="r" b="b"/>
              <a:pathLst>
                <a:path w="1926584" h="1846330">
                  <a:moveTo>
                    <a:pt x="1089951" y="1842682"/>
                  </a:moveTo>
                  <a:lnTo>
                    <a:pt x="1097532" y="1846330"/>
                  </a:lnTo>
                  <a:lnTo>
                    <a:pt x="1093652" y="1846330"/>
                  </a:lnTo>
                  <a:cubicBezTo>
                    <a:pt x="1092687" y="1844762"/>
                    <a:pt x="1091322" y="1843713"/>
                    <a:pt x="1089951" y="1842682"/>
                  </a:cubicBezTo>
                  <a:close/>
                  <a:moveTo>
                    <a:pt x="465856" y="1495303"/>
                  </a:moveTo>
                  <a:lnTo>
                    <a:pt x="1467054" y="1495303"/>
                  </a:lnTo>
                  <a:lnTo>
                    <a:pt x="1233836" y="1811603"/>
                  </a:lnTo>
                  <a:lnTo>
                    <a:pt x="699074" y="1811603"/>
                  </a:lnTo>
                  <a:close/>
                  <a:moveTo>
                    <a:pt x="0" y="0"/>
                  </a:moveTo>
                  <a:lnTo>
                    <a:pt x="706150" y="0"/>
                  </a:lnTo>
                  <a:cubicBezTo>
                    <a:pt x="688007" y="36121"/>
                    <a:pt x="678316" y="76955"/>
                    <a:pt x="678316" y="120053"/>
                  </a:cubicBezTo>
                  <a:cubicBezTo>
                    <a:pt x="678316" y="275422"/>
                    <a:pt x="804268" y="401374"/>
                    <a:pt x="959637" y="401374"/>
                  </a:cubicBezTo>
                  <a:cubicBezTo>
                    <a:pt x="1115006" y="401374"/>
                    <a:pt x="1240958" y="275422"/>
                    <a:pt x="1240958" y="120053"/>
                  </a:cubicBezTo>
                  <a:cubicBezTo>
                    <a:pt x="1240958" y="76955"/>
                    <a:pt x="1231267" y="36121"/>
                    <a:pt x="1213124" y="0"/>
                  </a:cubicBezTo>
                  <a:lnTo>
                    <a:pt x="1926584" y="0"/>
                  </a:lnTo>
                  <a:cubicBezTo>
                    <a:pt x="1925444" y="144359"/>
                    <a:pt x="1883779" y="344931"/>
                    <a:pt x="1823215" y="551899"/>
                  </a:cubicBezTo>
                  <a:cubicBezTo>
                    <a:pt x="1795312" y="517144"/>
                    <a:pt x="1757916" y="489629"/>
                    <a:pt x="1713591" y="472119"/>
                  </a:cubicBezTo>
                  <a:cubicBezTo>
                    <a:pt x="1569089" y="415034"/>
                    <a:pt x="1405670" y="485901"/>
                    <a:pt x="1348585" y="630403"/>
                  </a:cubicBezTo>
                  <a:cubicBezTo>
                    <a:pt x="1291501" y="774905"/>
                    <a:pt x="1362367" y="938324"/>
                    <a:pt x="1506869" y="995409"/>
                  </a:cubicBezTo>
                  <a:cubicBezTo>
                    <a:pt x="1554590" y="1014260"/>
                    <a:pt x="1604374" y="1019158"/>
                    <a:pt x="1651530" y="1010859"/>
                  </a:cubicBezTo>
                  <a:lnTo>
                    <a:pt x="1566591" y="1237129"/>
                  </a:lnTo>
                  <a:cubicBezTo>
                    <a:pt x="1534342" y="1304822"/>
                    <a:pt x="1503291" y="1361947"/>
                    <a:pt x="1475612" y="1404265"/>
                  </a:cubicBezTo>
                  <a:lnTo>
                    <a:pt x="450971" y="1404265"/>
                  </a:lnTo>
                  <a:cubicBezTo>
                    <a:pt x="423328" y="1362000"/>
                    <a:pt x="392320" y="1304965"/>
                    <a:pt x="360116" y="1237384"/>
                  </a:cubicBezTo>
                  <a:lnTo>
                    <a:pt x="271026" y="1000106"/>
                  </a:lnTo>
                  <a:cubicBezTo>
                    <a:pt x="328356" y="1014395"/>
                    <a:pt x="390560" y="1009724"/>
                    <a:pt x="448647" y="983756"/>
                  </a:cubicBezTo>
                  <a:cubicBezTo>
                    <a:pt x="590487" y="920346"/>
                    <a:pt x="654067" y="753956"/>
                    <a:pt x="590657" y="612116"/>
                  </a:cubicBezTo>
                  <a:cubicBezTo>
                    <a:pt x="527246" y="470276"/>
                    <a:pt x="360857" y="406696"/>
                    <a:pt x="219017" y="470106"/>
                  </a:cubicBezTo>
                  <a:cubicBezTo>
                    <a:pt x="172166" y="491051"/>
                    <a:pt x="133853" y="523232"/>
                    <a:pt x="106817" y="562760"/>
                  </a:cubicBezTo>
                  <a:lnTo>
                    <a:pt x="105084" y="558146"/>
                  </a:lnTo>
                  <a:cubicBezTo>
                    <a:pt x="43643" y="348954"/>
                    <a:pt x="1152" y="145804"/>
                    <a:pt x="0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/>
            </a:p>
          </p:txBody>
        </p:sp>
        <p:sp>
          <p:nvSpPr>
            <p:cNvPr id="45" name="Oval 17">
              <a:extLst>
                <a:ext uri="{FF2B5EF4-FFF2-40B4-BE49-F238E27FC236}">
                  <a16:creationId xmlns:a16="http://schemas.microsoft.com/office/drawing/2014/main" id="{4D2360D4-A548-A9D5-9E06-34DFA198BAB5}"/>
                </a:ext>
              </a:extLst>
            </p:cNvPr>
            <p:cNvSpPr/>
            <p:nvPr/>
          </p:nvSpPr>
          <p:spPr>
            <a:xfrm>
              <a:off x="2569504" y="4788517"/>
              <a:ext cx="1269711" cy="1296174"/>
            </a:xfrm>
            <a:custGeom>
              <a:avLst/>
              <a:gdLst/>
              <a:ahLst/>
              <a:cxnLst/>
              <a:rect l="l" t="t" r="r" b="b"/>
              <a:pathLst>
                <a:path w="1020942" h="1042219">
                  <a:moveTo>
                    <a:pt x="598154" y="0"/>
                  </a:moveTo>
                  <a:lnTo>
                    <a:pt x="602034" y="0"/>
                  </a:lnTo>
                  <a:cubicBezTo>
                    <a:pt x="732545" y="48130"/>
                    <a:pt x="851964" y="153955"/>
                    <a:pt x="948095" y="335846"/>
                  </a:cubicBezTo>
                  <a:cubicBezTo>
                    <a:pt x="978843" y="400651"/>
                    <a:pt x="1074165" y="613050"/>
                    <a:pt x="981303" y="723974"/>
                  </a:cubicBezTo>
                  <a:cubicBezTo>
                    <a:pt x="873097" y="539136"/>
                    <a:pt x="886508" y="512529"/>
                    <a:pt x="761589" y="478328"/>
                  </a:cubicBezTo>
                  <a:cubicBezTo>
                    <a:pt x="754102" y="579795"/>
                    <a:pt x="721375" y="679980"/>
                    <a:pt x="714168" y="719738"/>
                  </a:cubicBezTo>
                  <a:cubicBezTo>
                    <a:pt x="628200" y="910870"/>
                    <a:pt x="649237" y="899056"/>
                    <a:pt x="469174" y="1042219"/>
                  </a:cubicBezTo>
                  <a:cubicBezTo>
                    <a:pt x="470908" y="800421"/>
                    <a:pt x="373014" y="748650"/>
                    <a:pt x="282500" y="696880"/>
                  </a:cubicBezTo>
                  <a:cubicBezTo>
                    <a:pt x="223160" y="674502"/>
                    <a:pt x="189098" y="616202"/>
                    <a:pt x="179009" y="547569"/>
                  </a:cubicBezTo>
                  <a:cubicBezTo>
                    <a:pt x="129468" y="579663"/>
                    <a:pt x="78120" y="590821"/>
                    <a:pt x="28383" y="622928"/>
                  </a:cubicBezTo>
                  <a:cubicBezTo>
                    <a:pt x="28383" y="549752"/>
                    <a:pt x="-45416" y="410156"/>
                    <a:pt x="44988" y="257647"/>
                  </a:cubicBezTo>
                  <a:cubicBezTo>
                    <a:pt x="86462" y="192778"/>
                    <a:pt x="162388" y="97808"/>
                    <a:pt x="252225" y="34529"/>
                  </a:cubicBezTo>
                  <a:lnTo>
                    <a:pt x="215398" y="84251"/>
                  </a:lnTo>
                  <a:cubicBezTo>
                    <a:pt x="167064" y="165792"/>
                    <a:pt x="206521" y="240427"/>
                    <a:pt x="206521" y="279552"/>
                  </a:cubicBezTo>
                  <a:cubicBezTo>
                    <a:pt x="233112" y="262386"/>
                    <a:pt x="260566" y="256420"/>
                    <a:pt x="287054" y="239261"/>
                  </a:cubicBezTo>
                  <a:cubicBezTo>
                    <a:pt x="292448" y="275956"/>
                    <a:pt x="310660" y="307127"/>
                    <a:pt x="342388" y="319091"/>
                  </a:cubicBezTo>
                  <a:cubicBezTo>
                    <a:pt x="390781" y="346770"/>
                    <a:pt x="443121" y="374450"/>
                    <a:pt x="442194" y="503730"/>
                  </a:cubicBezTo>
                  <a:cubicBezTo>
                    <a:pt x="538467" y="427187"/>
                    <a:pt x="527219" y="433503"/>
                    <a:pt x="573183" y="331312"/>
                  </a:cubicBezTo>
                  <a:cubicBezTo>
                    <a:pt x="577036" y="310054"/>
                    <a:pt x="594533" y="256491"/>
                    <a:pt x="598537" y="202239"/>
                  </a:cubicBezTo>
                  <a:cubicBezTo>
                    <a:pt x="665326" y="220526"/>
                    <a:pt x="658156" y="234752"/>
                    <a:pt x="716010" y="333576"/>
                  </a:cubicBezTo>
                  <a:cubicBezTo>
                    <a:pt x="765659" y="274270"/>
                    <a:pt x="714694" y="160709"/>
                    <a:pt x="698255" y="126060"/>
                  </a:cubicBezTo>
                  <a:cubicBezTo>
                    <a:pt x="669077" y="70854"/>
                    <a:pt x="635888" y="28754"/>
                    <a:pt x="598154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6" name="Oval 17">
              <a:extLst>
                <a:ext uri="{FF2B5EF4-FFF2-40B4-BE49-F238E27FC236}">
                  <a16:creationId xmlns:a16="http://schemas.microsoft.com/office/drawing/2014/main" id="{F291D3A0-3EF3-9C10-AB81-7D55F029A7C2}"/>
                </a:ext>
              </a:extLst>
            </p:cNvPr>
            <p:cNvSpPr/>
            <p:nvPr/>
          </p:nvSpPr>
          <p:spPr>
            <a:xfrm>
              <a:off x="2131996" y="1116515"/>
              <a:ext cx="1928194" cy="2147820"/>
            </a:xfrm>
            <a:custGeom>
              <a:avLst/>
              <a:gdLst/>
              <a:ahLst/>
              <a:cxnLst/>
              <a:rect l="l" t="t" r="r" b="b"/>
              <a:pathLst>
                <a:path w="1928194" h="2147820">
                  <a:moveTo>
                    <a:pt x="967261" y="833968"/>
                  </a:moveTo>
                  <a:cubicBezTo>
                    <a:pt x="1092352" y="833968"/>
                    <a:pt x="1193758" y="935374"/>
                    <a:pt x="1193758" y="1060466"/>
                  </a:cubicBezTo>
                  <a:cubicBezTo>
                    <a:pt x="1193758" y="1185557"/>
                    <a:pt x="1092352" y="1286963"/>
                    <a:pt x="967261" y="1286963"/>
                  </a:cubicBezTo>
                  <a:cubicBezTo>
                    <a:pt x="842169" y="1286963"/>
                    <a:pt x="740763" y="1185557"/>
                    <a:pt x="740763" y="1060466"/>
                  </a:cubicBezTo>
                  <a:cubicBezTo>
                    <a:pt x="740763" y="935374"/>
                    <a:pt x="842169" y="833968"/>
                    <a:pt x="967261" y="833968"/>
                  </a:cubicBezTo>
                  <a:close/>
                  <a:moveTo>
                    <a:pt x="967261" y="676961"/>
                  </a:moveTo>
                  <a:cubicBezTo>
                    <a:pt x="755457" y="676961"/>
                    <a:pt x="583756" y="848662"/>
                    <a:pt x="583756" y="1060466"/>
                  </a:cubicBezTo>
                  <a:cubicBezTo>
                    <a:pt x="583756" y="1272269"/>
                    <a:pt x="755457" y="1443970"/>
                    <a:pt x="967261" y="1443970"/>
                  </a:cubicBezTo>
                  <a:cubicBezTo>
                    <a:pt x="1179064" y="1443970"/>
                    <a:pt x="1350765" y="1272269"/>
                    <a:pt x="1350765" y="1060466"/>
                  </a:cubicBezTo>
                  <a:cubicBezTo>
                    <a:pt x="1350765" y="848662"/>
                    <a:pt x="1179064" y="676961"/>
                    <a:pt x="967261" y="676961"/>
                  </a:cubicBezTo>
                  <a:close/>
                  <a:moveTo>
                    <a:pt x="950055" y="2168"/>
                  </a:moveTo>
                  <a:cubicBezTo>
                    <a:pt x="1242977" y="152649"/>
                    <a:pt x="1536140" y="521630"/>
                    <a:pt x="1696441" y="779728"/>
                  </a:cubicBezTo>
                  <a:cubicBezTo>
                    <a:pt x="1833936" y="1038333"/>
                    <a:pt x="1933792" y="1407364"/>
                    <a:pt x="1927951" y="1727638"/>
                  </a:cubicBezTo>
                  <a:lnTo>
                    <a:pt x="1927390" y="1736421"/>
                  </a:lnTo>
                  <a:lnTo>
                    <a:pt x="1077865" y="1736421"/>
                  </a:lnTo>
                  <a:lnTo>
                    <a:pt x="1077865" y="1773357"/>
                  </a:lnTo>
                  <a:cubicBezTo>
                    <a:pt x="1131585" y="1808489"/>
                    <a:pt x="1165002" y="1869686"/>
                    <a:pt x="1165002" y="1938688"/>
                  </a:cubicBezTo>
                  <a:cubicBezTo>
                    <a:pt x="1165002" y="2054189"/>
                    <a:pt x="1071372" y="2147820"/>
                    <a:pt x="955874" y="2147820"/>
                  </a:cubicBezTo>
                  <a:cubicBezTo>
                    <a:pt x="840375" y="2147820"/>
                    <a:pt x="746746" y="2054189"/>
                    <a:pt x="746746" y="1938688"/>
                  </a:cubicBezTo>
                  <a:cubicBezTo>
                    <a:pt x="746746" y="1869686"/>
                    <a:pt x="780162" y="1808489"/>
                    <a:pt x="833882" y="1773357"/>
                  </a:cubicBezTo>
                  <a:lnTo>
                    <a:pt x="833882" y="1736421"/>
                  </a:lnTo>
                  <a:lnTo>
                    <a:pt x="806" y="1736421"/>
                  </a:lnTo>
                  <a:cubicBezTo>
                    <a:pt x="261" y="1733474"/>
                    <a:pt x="244" y="1730544"/>
                    <a:pt x="244" y="1727638"/>
                  </a:cubicBezTo>
                  <a:cubicBezTo>
                    <a:pt x="-5597" y="1407364"/>
                    <a:pt x="94259" y="1038333"/>
                    <a:pt x="231753" y="779728"/>
                  </a:cubicBezTo>
                  <a:cubicBezTo>
                    <a:pt x="391561" y="522427"/>
                    <a:pt x="638473" y="114130"/>
                    <a:pt x="950055" y="2168"/>
                  </a:cubicBezTo>
                  <a:close/>
                  <a:moveTo>
                    <a:pt x="954612" y="0"/>
                  </a:moveTo>
                  <a:cubicBezTo>
                    <a:pt x="953033" y="554"/>
                    <a:pt x="951456" y="1115"/>
                    <a:pt x="950055" y="2168"/>
                  </a:cubicBezTo>
                  <a:lnTo>
                    <a:pt x="948393" y="117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7" name="Oval 17">
              <a:extLst>
                <a:ext uri="{FF2B5EF4-FFF2-40B4-BE49-F238E27FC236}">
                  <a16:creationId xmlns:a16="http://schemas.microsoft.com/office/drawing/2014/main" id="{57199F4A-DE12-E897-DC84-63073ED4185A}"/>
                </a:ext>
              </a:extLst>
            </p:cNvPr>
            <p:cNvSpPr/>
            <p:nvPr/>
          </p:nvSpPr>
          <p:spPr>
            <a:xfrm>
              <a:off x="3519472" y="3388517"/>
              <a:ext cx="1096676" cy="977554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48" name="Oval 17">
              <a:extLst>
                <a:ext uri="{FF2B5EF4-FFF2-40B4-BE49-F238E27FC236}">
                  <a16:creationId xmlns:a16="http://schemas.microsoft.com/office/drawing/2014/main" id="{BE3111E6-ADA1-18A9-1A35-0FAEE341C661}"/>
                </a:ext>
              </a:extLst>
            </p:cNvPr>
            <p:cNvSpPr/>
            <p:nvPr/>
          </p:nvSpPr>
          <p:spPr>
            <a:xfrm flipH="1">
              <a:off x="1589533" y="3388516"/>
              <a:ext cx="1096675" cy="977555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sp>
        <p:nvSpPr>
          <p:cNvPr id="51" name="Título 1">
            <a:extLst>
              <a:ext uri="{FF2B5EF4-FFF2-40B4-BE49-F238E27FC236}">
                <a16:creationId xmlns:a16="http://schemas.microsoft.com/office/drawing/2014/main" id="{E277F753-E2E1-427B-12D6-A6DAC3346D61}"/>
              </a:ext>
            </a:extLst>
          </p:cNvPr>
          <p:cNvSpPr txBox="1">
            <a:spLocks/>
          </p:cNvSpPr>
          <p:nvPr/>
        </p:nvSpPr>
        <p:spPr>
          <a:xfrm>
            <a:off x="0" y="1099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4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Historia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D3D2175-78C7-A911-574D-96DC6E4EA31E}"/>
              </a:ext>
            </a:extLst>
          </p:cNvPr>
          <p:cNvSpPr txBox="1"/>
          <p:nvPr/>
        </p:nvSpPr>
        <p:spPr>
          <a:xfrm>
            <a:off x="559093" y="5898132"/>
            <a:ext cx="36013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Compatible principalmente con el desarrollo de aplicaciones móviles.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1ABCFBD8-326B-8009-E170-EDE61BB979EF}"/>
              </a:ext>
            </a:extLst>
          </p:cNvPr>
          <p:cNvSpPr txBox="1"/>
          <p:nvPr/>
        </p:nvSpPr>
        <p:spPr>
          <a:xfrm>
            <a:off x="7504435" y="3030853"/>
            <a:ext cx="36759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Compatible </a:t>
            </a:r>
            <a:r>
              <a:rPr lang="es-MX" dirty="0"/>
              <a:t>con el desarrollo de aplicaciones en iOS, Android, web, Windows, MacOS y Linux.</a:t>
            </a:r>
            <a:r>
              <a:rPr lang="es-CO" dirty="0"/>
              <a:t>.</a:t>
            </a:r>
          </a:p>
        </p:txBody>
      </p:sp>
      <p:sp>
        <p:nvSpPr>
          <p:cNvPr id="55" name="TextBox 914">
            <a:extLst>
              <a:ext uri="{FF2B5EF4-FFF2-40B4-BE49-F238E27FC236}">
                <a16:creationId xmlns:a16="http://schemas.microsoft.com/office/drawing/2014/main" id="{9AD3E27C-FB63-552F-1169-A34571861F0D}"/>
              </a:ext>
            </a:extLst>
          </p:cNvPr>
          <p:cNvSpPr txBox="1"/>
          <p:nvPr/>
        </p:nvSpPr>
        <p:spPr>
          <a:xfrm flipH="1">
            <a:off x="6398283" y="5697960"/>
            <a:ext cx="1664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Beta</a:t>
            </a:r>
            <a:endParaRPr lang="ko-KR" altLang="en-US" sz="2000" dirty="0">
              <a:cs typeface="Arial" pitchFamily="34" charset="0"/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0210B5C0-1572-CA86-6390-E410E027321D}"/>
              </a:ext>
            </a:extLst>
          </p:cNvPr>
          <p:cNvSpPr txBox="1"/>
          <p:nvPr/>
        </p:nvSpPr>
        <p:spPr>
          <a:xfrm>
            <a:off x="5471605" y="6051112"/>
            <a:ext cx="3940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Llevar Flutter al sistema operativo Linux</a:t>
            </a:r>
          </a:p>
        </p:txBody>
      </p:sp>
      <p:sp>
        <p:nvSpPr>
          <p:cNvPr id="58" name="Rounded Rectangle 5">
            <a:extLst>
              <a:ext uri="{FF2B5EF4-FFF2-40B4-BE49-F238E27FC236}">
                <a16:creationId xmlns:a16="http://schemas.microsoft.com/office/drawing/2014/main" id="{67D37771-6369-8CFD-7849-59453572AB5B}"/>
              </a:ext>
            </a:extLst>
          </p:cNvPr>
          <p:cNvSpPr/>
          <p:nvPr/>
        </p:nvSpPr>
        <p:spPr>
          <a:xfrm flipH="1">
            <a:off x="5905183" y="4161167"/>
            <a:ext cx="335781" cy="2769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0425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19" grpId="0"/>
      <p:bldP spid="20" grpId="0"/>
      <p:bldP spid="22" grpId="0"/>
      <p:bldP spid="25" grpId="0" animBg="1"/>
      <p:bldP spid="53" grpId="0"/>
      <p:bldP spid="54" grpId="0"/>
      <p:bldP spid="55" grpId="0"/>
      <p:bldP spid="57" grpId="0"/>
      <p:bldP spid="5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CDE915-2354-4482-BFFD-C57FB0E0930F}"/>
              </a:ext>
            </a:extLst>
          </p:cNvPr>
          <p:cNvGrpSpPr/>
          <p:nvPr/>
        </p:nvGrpSpPr>
        <p:grpSpPr>
          <a:xfrm>
            <a:off x="8686366" y="1695871"/>
            <a:ext cx="2930487" cy="1862139"/>
            <a:chOff x="302738" y="4324723"/>
            <a:chExt cx="2851594" cy="159585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82952D-1B08-403D-9E65-3FEFF0C15875}"/>
                </a:ext>
              </a:extLst>
            </p:cNvPr>
            <p:cNvSpPr txBox="1"/>
            <p:nvPr/>
          </p:nvSpPr>
          <p:spPr>
            <a:xfrm>
              <a:off x="302738" y="4324723"/>
              <a:ext cx="2851594" cy="461665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s-E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Productividad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4FDD48-67C6-4969-A146-42719801BFAA}"/>
                </a:ext>
              </a:extLst>
            </p:cNvPr>
            <p:cNvSpPr txBox="1"/>
            <p:nvPr/>
          </p:nvSpPr>
          <p:spPr>
            <a:xfrm>
              <a:off x="302738" y="4786388"/>
              <a:ext cx="2851594" cy="11341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Tiene una sintaxis clara y ofrece características modernas de programación que pueden aumentar la productividad de los desarrolladores.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56AA7A-113B-4B09-9978-4A50651BEE26}"/>
              </a:ext>
            </a:extLst>
          </p:cNvPr>
          <p:cNvGrpSpPr/>
          <p:nvPr/>
        </p:nvGrpSpPr>
        <p:grpSpPr>
          <a:xfrm>
            <a:off x="767493" y="4921999"/>
            <a:ext cx="2953417" cy="1215532"/>
            <a:chOff x="258021" y="4324723"/>
            <a:chExt cx="3075791" cy="121553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064F424-53D3-4DB4-98CC-F8E8981F76B3}"/>
                </a:ext>
              </a:extLst>
            </p:cNvPr>
            <p:cNvSpPr txBox="1"/>
            <p:nvPr/>
          </p:nvSpPr>
          <p:spPr>
            <a:xfrm>
              <a:off x="302738" y="4324723"/>
              <a:ext cx="2851594" cy="461665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s-E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Rendimiento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3C784B3-FD8C-461A-93BA-B4B8DDEE5B95}"/>
                </a:ext>
              </a:extLst>
            </p:cNvPr>
            <p:cNvSpPr txBox="1"/>
            <p:nvPr/>
          </p:nvSpPr>
          <p:spPr>
            <a:xfrm>
              <a:off x="258021" y="4709258"/>
              <a:ext cx="3075791" cy="83099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Dart se ha diseñado para ofrecer un buen rendimiento en aplicaciones móviles y web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0DBAEFD-420B-430B-9244-9A6BFB60C44E}"/>
              </a:ext>
            </a:extLst>
          </p:cNvPr>
          <p:cNvGrpSpPr/>
          <p:nvPr/>
        </p:nvGrpSpPr>
        <p:grpSpPr>
          <a:xfrm>
            <a:off x="810431" y="1754358"/>
            <a:ext cx="2951711" cy="1487553"/>
            <a:chOff x="302738" y="4324724"/>
            <a:chExt cx="3074015" cy="148755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FEA8055-C714-4196-A5F1-115A9684E008}"/>
                </a:ext>
              </a:extLst>
            </p:cNvPr>
            <p:cNvSpPr txBox="1"/>
            <p:nvPr/>
          </p:nvSpPr>
          <p:spPr>
            <a:xfrm>
              <a:off x="302738" y="4324724"/>
              <a:ext cx="2851594" cy="461665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Flutter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6049F70-B95B-4773-B370-B3F0827F4759}"/>
                </a:ext>
              </a:extLst>
            </p:cNvPr>
            <p:cNvSpPr txBox="1"/>
            <p:nvPr/>
          </p:nvSpPr>
          <p:spPr>
            <a:xfrm>
              <a:off x="314043" y="4735059"/>
              <a:ext cx="3062710" cy="107721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Dart es el lenguaje de programación principal utilizado en el </a:t>
              </a:r>
              <a:r>
                <a:rPr lang="es-ES" sz="1600" b="0" i="0" kern="1200" dirty="0" err="1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framework</a:t>
              </a:r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 de desarrollo de aplicaciones móviles y web </a:t>
              </a:r>
              <a:r>
                <a:rPr lang="es-ES" sz="1600" b="0" i="0" kern="1200" dirty="0" err="1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Flutter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675FB9E-3C16-43DE-9A6D-5E926D893843}"/>
              </a:ext>
            </a:extLst>
          </p:cNvPr>
          <p:cNvGrpSpPr/>
          <p:nvPr/>
        </p:nvGrpSpPr>
        <p:grpSpPr>
          <a:xfrm>
            <a:off x="8686367" y="4921999"/>
            <a:ext cx="2738140" cy="1538883"/>
            <a:chOff x="302738" y="4324723"/>
            <a:chExt cx="2851594" cy="153888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93E5612-0F63-4645-B6B8-B32C42484A25}"/>
                </a:ext>
              </a:extLst>
            </p:cNvPr>
            <p:cNvSpPr txBox="1"/>
            <p:nvPr/>
          </p:nvSpPr>
          <p:spPr>
            <a:xfrm>
              <a:off x="302738" y="4324723"/>
              <a:ext cx="2851594" cy="461665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s-E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Herramientas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DBB1582-C925-490A-B2C6-44306FCE761E}"/>
                </a:ext>
              </a:extLst>
            </p:cNvPr>
            <p:cNvSpPr txBox="1"/>
            <p:nvPr/>
          </p:nvSpPr>
          <p:spPr>
            <a:xfrm>
              <a:off x="302738" y="4786388"/>
              <a:ext cx="2851594" cy="107721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Integrado (IDE) de Dart y extensiones para Visual Studio </a:t>
              </a:r>
              <a:r>
                <a:rPr lang="es-ES" sz="1600" b="0" i="0" kern="1200" dirty="0" err="1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Code</a:t>
              </a:r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, lo que facilita la creación y el depurado de aplicaciones.</a:t>
              </a:r>
            </a:p>
          </p:txBody>
        </p:sp>
      </p:grpSp>
      <p:cxnSp>
        <p:nvCxnSpPr>
          <p:cNvPr id="28" name="Elbow Connector 10">
            <a:extLst>
              <a:ext uri="{FF2B5EF4-FFF2-40B4-BE49-F238E27FC236}">
                <a16:creationId xmlns:a16="http://schemas.microsoft.com/office/drawing/2014/main" id="{D44BB36E-CD46-4EB1-9F48-40B66F41CD51}"/>
              </a:ext>
            </a:extLst>
          </p:cNvPr>
          <p:cNvCxnSpPr>
            <a:cxnSpLocks/>
          </p:cNvCxnSpPr>
          <p:nvPr/>
        </p:nvCxnSpPr>
        <p:spPr>
          <a:xfrm flipV="1">
            <a:off x="6692630" y="1926705"/>
            <a:ext cx="1780165" cy="1332063"/>
          </a:xfrm>
          <a:prstGeom prst="bentConnector3">
            <a:avLst>
              <a:gd name="adj1" fmla="val -274"/>
            </a:avLst>
          </a:prstGeom>
          <a:ln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124">
            <a:extLst>
              <a:ext uri="{FF2B5EF4-FFF2-40B4-BE49-F238E27FC236}">
                <a16:creationId xmlns:a16="http://schemas.microsoft.com/office/drawing/2014/main" id="{BDA1B73F-E26A-41B6-BB21-0FF53D266044}"/>
              </a:ext>
            </a:extLst>
          </p:cNvPr>
          <p:cNvCxnSpPr>
            <a:cxnSpLocks/>
          </p:cNvCxnSpPr>
          <p:nvPr/>
        </p:nvCxnSpPr>
        <p:spPr>
          <a:xfrm rot="10800000">
            <a:off x="7140112" y="4393860"/>
            <a:ext cx="1332682" cy="758972"/>
          </a:xfrm>
          <a:prstGeom prst="bentConnector3">
            <a:avLst>
              <a:gd name="adj1" fmla="val 98905"/>
            </a:avLst>
          </a:prstGeom>
          <a:ln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132">
            <a:extLst>
              <a:ext uri="{FF2B5EF4-FFF2-40B4-BE49-F238E27FC236}">
                <a16:creationId xmlns:a16="http://schemas.microsoft.com/office/drawing/2014/main" id="{51FAA86A-2E06-48AB-99BE-FBBF774ED964}"/>
              </a:ext>
            </a:extLst>
          </p:cNvPr>
          <p:cNvCxnSpPr>
            <a:cxnSpLocks/>
          </p:cNvCxnSpPr>
          <p:nvPr/>
        </p:nvCxnSpPr>
        <p:spPr>
          <a:xfrm flipV="1">
            <a:off x="2845273" y="4423136"/>
            <a:ext cx="1597847" cy="529168"/>
          </a:xfrm>
          <a:prstGeom prst="bentConnector3">
            <a:avLst>
              <a:gd name="adj1" fmla="val -530"/>
            </a:avLst>
          </a:prstGeom>
          <a:ln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138">
            <a:extLst>
              <a:ext uri="{FF2B5EF4-FFF2-40B4-BE49-F238E27FC236}">
                <a16:creationId xmlns:a16="http://schemas.microsoft.com/office/drawing/2014/main" id="{A5DFF2E1-509F-4C97-8096-F4992285935B}"/>
              </a:ext>
            </a:extLst>
          </p:cNvPr>
          <p:cNvCxnSpPr>
            <a:cxnSpLocks/>
          </p:cNvCxnSpPr>
          <p:nvPr/>
        </p:nvCxnSpPr>
        <p:spPr>
          <a:xfrm>
            <a:off x="3720911" y="1985190"/>
            <a:ext cx="1150621" cy="270012"/>
          </a:xfrm>
          <a:prstGeom prst="bentConnector3">
            <a:avLst>
              <a:gd name="adj1" fmla="val 99880"/>
            </a:avLst>
          </a:prstGeom>
          <a:ln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그룹 3">
            <a:extLst>
              <a:ext uri="{FF2B5EF4-FFF2-40B4-BE49-F238E27FC236}">
                <a16:creationId xmlns:a16="http://schemas.microsoft.com/office/drawing/2014/main" id="{94541A03-FC8B-4E1F-8A9E-2FCAF47C8B1D}"/>
              </a:ext>
            </a:extLst>
          </p:cNvPr>
          <p:cNvGrpSpPr/>
          <p:nvPr/>
        </p:nvGrpSpPr>
        <p:grpSpPr>
          <a:xfrm>
            <a:off x="4354680" y="2271244"/>
            <a:ext cx="3852299" cy="3268838"/>
            <a:chOff x="4708647" y="2271244"/>
            <a:chExt cx="3462733" cy="2938275"/>
          </a:xfrm>
        </p:grpSpPr>
        <p:sp>
          <p:nvSpPr>
            <p:cNvPr id="33" name="자유형: 도형 112">
              <a:extLst>
                <a:ext uri="{FF2B5EF4-FFF2-40B4-BE49-F238E27FC236}">
                  <a16:creationId xmlns:a16="http://schemas.microsoft.com/office/drawing/2014/main" id="{76FDB1C4-0E5A-4063-AEEC-8DE961822ED7}"/>
                </a:ext>
              </a:extLst>
            </p:cNvPr>
            <p:cNvSpPr/>
            <p:nvPr/>
          </p:nvSpPr>
          <p:spPr>
            <a:xfrm>
              <a:off x="5424880" y="2949383"/>
              <a:ext cx="1627206" cy="1631046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4" name="자유형: 도형 113">
              <a:extLst>
                <a:ext uri="{FF2B5EF4-FFF2-40B4-BE49-F238E27FC236}">
                  <a16:creationId xmlns:a16="http://schemas.microsoft.com/office/drawing/2014/main" id="{8111823E-856F-45C8-9B6A-E37F6B0973F7}"/>
                </a:ext>
              </a:extLst>
            </p:cNvPr>
            <p:cNvSpPr/>
            <p:nvPr/>
          </p:nvSpPr>
          <p:spPr>
            <a:xfrm>
              <a:off x="7043973" y="3247219"/>
              <a:ext cx="1127407" cy="1130068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5" name="자유형: 도형 114">
              <a:extLst>
                <a:ext uri="{FF2B5EF4-FFF2-40B4-BE49-F238E27FC236}">
                  <a16:creationId xmlns:a16="http://schemas.microsoft.com/office/drawing/2014/main" id="{29C81604-2A21-4787-B631-C3A86B7F7B4D}"/>
                </a:ext>
              </a:extLst>
            </p:cNvPr>
            <p:cNvSpPr/>
            <p:nvPr/>
          </p:nvSpPr>
          <p:spPr>
            <a:xfrm>
              <a:off x="4755968" y="2271244"/>
              <a:ext cx="1127407" cy="1130068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6" name="자유형: 도형 116">
              <a:extLst>
                <a:ext uri="{FF2B5EF4-FFF2-40B4-BE49-F238E27FC236}">
                  <a16:creationId xmlns:a16="http://schemas.microsoft.com/office/drawing/2014/main" id="{4CBF9E65-BF38-4C03-946B-98E3E81E719E}"/>
                </a:ext>
              </a:extLst>
            </p:cNvPr>
            <p:cNvSpPr/>
            <p:nvPr/>
          </p:nvSpPr>
          <p:spPr>
            <a:xfrm>
              <a:off x="4708647" y="4079451"/>
              <a:ext cx="1127407" cy="1130068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37" name="Rounded Rectangle 25">
            <a:extLst>
              <a:ext uri="{FF2B5EF4-FFF2-40B4-BE49-F238E27FC236}">
                <a16:creationId xmlns:a16="http://schemas.microsoft.com/office/drawing/2014/main" id="{C1CAD0E3-010E-4380-834A-8F8CF04E49E7}"/>
              </a:ext>
            </a:extLst>
          </p:cNvPr>
          <p:cNvSpPr/>
          <p:nvPr/>
        </p:nvSpPr>
        <p:spPr>
          <a:xfrm>
            <a:off x="4816559" y="2751411"/>
            <a:ext cx="435772" cy="319352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Trapezoid 22">
            <a:extLst>
              <a:ext uri="{FF2B5EF4-FFF2-40B4-BE49-F238E27FC236}">
                <a16:creationId xmlns:a16="http://schemas.microsoft.com/office/drawing/2014/main" id="{1379F2FB-2C9C-4A56-83C0-32A3E7A1416C}"/>
              </a:ext>
            </a:extLst>
          </p:cNvPr>
          <p:cNvSpPr>
            <a:spLocks noChangeAspect="1"/>
          </p:cNvSpPr>
          <p:nvPr/>
        </p:nvSpPr>
        <p:spPr>
          <a:xfrm>
            <a:off x="7353444" y="3868144"/>
            <a:ext cx="461850" cy="234952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Freeform 53">
            <a:extLst>
              <a:ext uri="{FF2B5EF4-FFF2-40B4-BE49-F238E27FC236}">
                <a16:creationId xmlns:a16="http://schemas.microsoft.com/office/drawing/2014/main" id="{950A7A2A-2295-475B-8F9E-E40AB462F5DE}"/>
              </a:ext>
            </a:extLst>
          </p:cNvPr>
          <p:cNvSpPr/>
          <p:nvPr/>
        </p:nvSpPr>
        <p:spPr>
          <a:xfrm>
            <a:off x="4813952" y="4734210"/>
            <a:ext cx="370902" cy="380272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Freeform 55">
            <a:extLst>
              <a:ext uri="{FF2B5EF4-FFF2-40B4-BE49-F238E27FC236}">
                <a16:creationId xmlns:a16="http://schemas.microsoft.com/office/drawing/2014/main" id="{BED30A33-B1A5-4BC3-8382-9BED35938C88}"/>
              </a:ext>
            </a:extLst>
          </p:cNvPr>
          <p:cNvSpPr/>
          <p:nvPr/>
        </p:nvSpPr>
        <p:spPr>
          <a:xfrm rot="2700000">
            <a:off x="1717622" y="3550470"/>
            <a:ext cx="306172" cy="75022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52B94B6E-1D26-EFE5-16EA-53CABA1C2651}"/>
              </a:ext>
            </a:extLst>
          </p:cNvPr>
          <p:cNvGrpSpPr/>
          <p:nvPr/>
        </p:nvGrpSpPr>
        <p:grpSpPr>
          <a:xfrm>
            <a:off x="5758907" y="3464582"/>
            <a:ext cx="595437" cy="811713"/>
            <a:chOff x="5758907" y="3464582"/>
            <a:chExt cx="595437" cy="811713"/>
          </a:xfrm>
        </p:grpSpPr>
        <p:pic>
          <p:nvPicPr>
            <p:cNvPr id="3" name="Picture 2" descr="Dart overview | Dart">
              <a:extLst>
                <a:ext uri="{FF2B5EF4-FFF2-40B4-BE49-F238E27FC236}">
                  <a16:creationId xmlns:a16="http://schemas.microsoft.com/office/drawing/2014/main" id="{48223E5E-F359-3D55-A3E7-D869086581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484" r="62980"/>
            <a:stretch/>
          </p:blipFill>
          <p:spPr bwMode="auto">
            <a:xfrm>
              <a:off x="5860798" y="3464582"/>
              <a:ext cx="388481" cy="6022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Dart overview | Dart">
              <a:extLst>
                <a:ext uri="{FF2B5EF4-FFF2-40B4-BE49-F238E27FC236}">
                  <a16:creationId xmlns:a16="http://schemas.microsoft.com/office/drawing/2014/main" id="{03CE5054-9C72-60AD-2B25-1FA8A2C8B91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58" t="25377" b="24597"/>
            <a:stretch/>
          </p:blipFill>
          <p:spPr bwMode="auto">
            <a:xfrm>
              <a:off x="5758907" y="3982314"/>
              <a:ext cx="595437" cy="293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FAA98C88-27FB-6EA1-C881-77CDA0744966}"/>
              </a:ext>
            </a:extLst>
          </p:cNvPr>
          <p:cNvSpPr txBox="1">
            <a:spLocks/>
          </p:cNvSpPr>
          <p:nvPr/>
        </p:nvSpPr>
        <p:spPr>
          <a:xfrm>
            <a:off x="404247" y="358453"/>
            <a:ext cx="9679656" cy="7109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¿Por qué el lenguaje DART?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404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F55C6-6E0E-B300-99B6-D4C9D61BE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A8352ECC-A691-2CA9-2210-EA1CA70F32C4}"/>
              </a:ext>
            </a:extLst>
          </p:cNvPr>
          <p:cNvGrpSpPr/>
          <p:nvPr/>
        </p:nvGrpSpPr>
        <p:grpSpPr>
          <a:xfrm>
            <a:off x="8686366" y="1326541"/>
            <a:ext cx="3430605" cy="2309342"/>
            <a:chOff x="302738" y="3955391"/>
            <a:chExt cx="2893169" cy="130422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449258C-F1E5-D618-4141-74B16E9F608F}"/>
                </a:ext>
              </a:extLst>
            </p:cNvPr>
            <p:cNvSpPr txBox="1"/>
            <p:nvPr/>
          </p:nvSpPr>
          <p:spPr>
            <a:xfrm>
              <a:off x="302738" y="3955391"/>
              <a:ext cx="2851594" cy="120032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s-MX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Integración con otros servicios de Google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CCC654-846B-72C0-DB9A-62345C4BE8D9}"/>
                </a:ext>
              </a:extLst>
            </p:cNvPr>
            <p:cNvSpPr txBox="1"/>
            <p:nvPr/>
          </p:nvSpPr>
          <p:spPr>
            <a:xfrm>
              <a:off x="344313" y="4790303"/>
              <a:ext cx="2851594" cy="46931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 Si estás trabajando en un proyecto que se integra con otros servicios de Google, como </a:t>
              </a:r>
              <a:r>
                <a:rPr lang="es-ES" sz="1600" b="0" i="0" kern="1200" dirty="0" err="1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Firebase</a:t>
              </a:r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.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F669EE2-D0B8-EEFC-F580-AB835FB924B0}"/>
              </a:ext>
            </a:extLst>
          </p:cNvPr>
          <p:cNvGrpSpPr/>
          <p:nvPr/>
        </p:nvGrpSpPr>
        <p:grpSpPr>
          <a:xfrm>
            <a:off x="0" y="4911480"/>
            <a:ext cx="3548571" cy="1188800"/>
            <a:chOff x="-541273" y="4314204"/>
            <a:chExt cx="3695605" cy="118880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4EF3C4-868D-5538-0ACE-54AB1C31A1B8}"/>
                </a:ext>
              </a:extLst>
            </p:cNvPr>
            <p:cNvSpPr txBox="1"/>
            <p:nvPr/>
          </p:nvSpPr>
          <p:spPr>
            <a:xfrm>
              <a:off x="-541273" y="4314204"/>
              <a:ext cx="3695605" cy="83099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s-E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Soporte multiplataforma</a:t>
              </a:r>
              <a:br>
                <a:rPr lang="es-E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</a:b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ECEAAB1-9182-4174-80F5-BC2281BC3F5A}"/>
                </a:ext>
              </a:extLst>
            </p:cNvPr>
            <p:cNvSpPr txBox="1"/>
            <p:nvPr/>
          </p:nvSpPr>
          <p:spPr>
            <a:xfrm>
              <a:off x="302738" y="4672007"/>
              <a:ext cx="2851594" cy="83099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Dart y </a:t>
              </a:r>
              <a:r>
                <a:rPr lang="es-ES" sz="1600" b="0" i="0" kern="1200" dirty="0" err="1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Flutter</a:t>
              </a:r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 son ideales para el desarrollo de aplicaciones multiplataforma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D5B84F5-CA8A-2748-50F8-06DE568DE494}"/>
              </a:ext>
            </a:extLst>
          </p:cNvPr>
          <p:cNvGrpSpPr/>
          <p:nvPr/>
        </p:nvGrpSpPr>
        <p:grpSpPr>
          <a:xfrm>
            <a:off x="-247521" y="1741380"/>
            <a:ext cx="4263160" cy="1867399"/>
            <a:chOff x="-771046" y="4128047"/>
            <a:chExt cx="4439803" cy="186739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C458628-66B0-046E-81E0-49F76C2A207A}"/>
                </a:ext>
              </a:extLst>
            </p:cNvPr>
            <p:cNvSpPr txBox="1"/>
            <p:nvPr/>
          </p:nvSpPr>
          <p:spPr>
            <a:xfrm>
              <a:off x="-771046" y="4128047"/>
              <a:ext cx="4132863" cy="461665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Comunidad</a:t>
              </a:r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en</a:t>
              </a:r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crecimiento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FF6B27E-5222-2579-F814-1576A6B7C185}"/>
                </a:ext>
              </a:extLst>
            </p:cNvPr>
            <p:cNvSpPr txBox="1"/>
            <p:nvPr/>
          </p:nvSpPr>
          <p:spPr>
            <a:xfrm>
              <a:off x="-92273" y="4672007"/>
              <a:ext cx="3761030" cy="132343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La comunidad de Dart y </a:t>
              </a:r>
              <a:r>
                <a:rPr lang="es-ES" sz="1600" b="0" i="0" kern="1200" dirty="0" err="1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Flutter</a:t>
              </a:r>
              <a:r>
                <a:rPr lang="es-ES" sz="16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rPr>
                <a:t> ha estado creciendo y madurando rápidamente, lo que significa que hay recursos, bibliotecas y componentes disponibles para ayudar en el desarrollo de aplicaciones.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DFED2D1-79B2-4BC8-6372-FBA13B56A2C1}"/>
              </a:ext>
            </a:extLst>
          </p:cNvPr>
          <p:cNvSpPr txBox="1"/>
          <p:nvPr/>
        </p:nvSpPr>
        <p:spPr>
          <a:xfrm>
            <a:off x="8686366" y="5551565"/>
            <a:ext cx="2738140" cy="5847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s-ES" sz="1600" b="0" i="0" kern="1200" dirty="0">
                <a:solidFill>
                  <a:schemeClr val="tx1"/>
                </a:solidFill>
                <a:effectLst/>
              </a:rPr>
              <a:t>El respaldo de grandes empresas como Google.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28" name="Elbow Connector 10">
            <a:extLst>
              <a:ext uri="{FF2B5EF4-FFF2-40B4-BE49-F238E27FC236}">
                <a16:creationId xmlns:a16="http://schemas.microsoft.com/office/drawing/2014/main" id="{F4BD99F8-40B8-0161-576F-BE05121EBF4F}"/>
              </a:ext>
            </a:extLst>
          </p:cNvPr>
          <p:cNvCxnSpPr>
            <a:cxnSpLocks/>
          </p:cNvCxnSpPr>
          <p:nvPr/>
        </p:nvCxnSpPr>
        <p:spPr>
          <a:xfrm flipV="1">
            <a:off x="6692630" y="1926705"/>
            <a:ext cx="1780165" cy="1332063"/>
          </a:xfrm>
          <a:prstGeom prst="bentConnector3">
            <a:avLst>
              <a:gd name="adj1" fmla="val -274"/>
            </a:avLst>
          </a:prstGeom>
          <a:ln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124">
            <a:extLst>
              <a:ext uri="{FF2B5EF4-FFF2-40B4-BE49-F238E27FC236}">
                <a16:creationId xmlns:a16="http://schemas.microsoft.com/office/drawing/2014/main" id="{FF0539E9-A47A-740B-98A9-D51F5BB449AD}"/>
              </a:ext>
            </a:extLst>
          </p:cNvPr>
          <p:cNvCxnSpPr>
            <a:cxnSpLocks/>
          </p:cNvCxnSpPr>
          <p:nvPr/>
        </p:nvCxnSpPr>
        <p:spPr>
          <a:xfrm rot="10800000">
            <a:off x="7140112" y="4393860"/>
            <a:ext cx="1332682" cy="758972"/>
          </a:xfrm>
          <a:prstGeom prst="bentConnector3">
            <a:avLst>
              <a:gd name="adj1" fmla="val 98905"/>
            </a:avLst>
          </a:prstGeom>
          <a:ln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132">
            <a:extLst>
              <a:ext uri="{FF2B5EF4-FFF2-40B4-BE49-F238E27FC236}">
                <a16:creationId xmlns:a16="http://schemas.microsoft.com/office/drawing/2014/main" id="{906A124D-0EB4-CAC9-350B-1584376057AD}"/>
              </a:ext>
            </a:extLst>
          </p:cNvPr>
          <p:cNvCxnSpPr>
            <a:cxnSpLocks/>
          </p:cNvCxnSpPr>
          <p:nvPr/>
        </p:nvCxnSpPr>
        <p:spPr>
          <a:xfrm flipV="1">
            <a:off x="2845273" y="4423136"/>
            <a:ext cx="1597847" cy="529168"/>
          </a:xfrm>
          <a:prstGeom prst="bentConnector3">
            <a:avLst>
              <a:gd name="adj1" fmla="val -530"/>
            </a:avLst>
          </a:prstGeom>
          <a:ln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138">
            <a:extLst>
              <a:ext uri="{FF2B5EF4-FFF2-40B4-BE49-F238E27FC236}">
                <a16:creationId xmlns:a16="http://schemas.microsoft.com/office/drawing/2014/main" id="{8BF003D4-F1E8-A314-A74A-AA19CC7A2052}"/>
              </a:ext>
            </a:extLst>
          </p:cNvPr>
          <p:cNvCxnSpPr>
            <a:cxnSpLocks/>
          </p:cNvCxnSpPr>
          <p:nvPr/>
        </p:nvCxnSpPr>
        <p:spPr>
          <a:xfrm>
            <a:off x="3720911" y="1985190"/>
            <a:ext cx="1150621" cy="270012"/>
          </a:xfrm>
          <a:prstGeom prst="bentConnector3">
            <a:avLst>
              <a:gd name="adj1" fmla="val 99880"/>
            </a:avLst>
          </a:prstGeom>
          <a:ln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그룹 3">
            <a:extLst>
              <a:ext uri="{FF2B5EF4-FFF2-40B4-BE49-F238E27FC236}">
                <a16:creationId xmlns:a16="http://schemas.microsoft.com/office/drawing/2014/main" id="{FBE811F3-850B-435F-13F4-6DA73D5B5960}"/>
              </a:ext>
            </a:extLst>
          </p:cNvPr>
          <p:cNvGrpSpPr/>
          <p:nvPr/>
        </p:nvGrpSpPr>
        <p:grpSpPr>
          <a:xfrm>
            <a:off x="4354680" y="2271244"/>
            <a:ext cx="3852299" cy="3268838"/>
            <a:chOff x="4708647" y="2271244"/>
            <a:chExt cx="3462733" cy="2938275"/>
          </a:xfrm>
        </p:grpSpPr>
        <p:sp>
          <p:nvSpPr>
            <p:cNvPr id="33" name="자유형: 도형 112">
              <a:extLst>
                <a:ext uri="{FF2B5EF4-FFF2-40B4-BE49-F238E27FC236}">
                  <a16:creationId xmlns:a16="http://schemas.microsoft.com/office/drawing/2014/main" id="{6BEA6A0A-A5E5-2D2D-FD60-D3D022709E10}"/>
                </a:ext>
              </a:extLst>
            </p:cNvPr>
            <p:cNvSpPr/>
            <p:nvPr/>
          </p:nvSpPr>
          <p:spPr>
            <a:xfrm>
              <a:off x="5424880" y="2949383"/>
              <a:ext cx="1627206" cy="1631046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4" name="자유형: 도형 113">
              <a:extLst>
                <a:ext uri="{FF2B5EF4-FFF2-40B4-BE49-F238E27FC236}">
                  <a16:creationId xmlns:a16="http://schemas.microsoft.com/office/drawing/2014/main" id="{658DB12F-30EC-A72B-1AB4-64E047A6EB1E}"/>
                </a:ext>
              </a:extLst>
            </p:cNvPr>
            <p:cNvSpPr/>
            <p:nvPr/>
          </p:nvSpPr>
          <p:spPr>
            <a:xfrm>
              <a:off x="7043973" y="3247219"/>
              <a:ext cx="1127407" cy="1130068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5" name="자유형: 도형 114">
              <a:extLst>
                <a:ext uri="{FF2B5EF4-FFF2-40B4-BE49-F238E27FC236}">
                  <a16:creationId xmlns:a16="http://schemas.microsoft.com/office/drawing/2014/main" id="{282B7FCA-9ADD-A741-D33F-B570AB697F7C}"/>
                </a:ext>
              </a:extLst>
            </p:cNvPr>
            <p:cNvSpPr/>
            <p:nvPr/>
          </p:nvSpPr>
          <p:spPr>
            <a:xfrm>
              <a:off x="4755968" y="2271244"/>
              <a:ext cx="1127407" cy="1130068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6" name="자유형: 도형 116">
              <a:extLst>
                <a:ext uri="{FF2B5EF4-FFF2-40B4-BE49-F238E27FC236}">
                  <a16:creationId xmlns:a16="http://schemas.microsoft.com/office/drawing/2014/main" id="{97932745-6635-BC76-166F-DF1460C4B5DD}"/>
                </a:ext>
              </a:extLst>
            </p:cNvPr>
            <p:cNvSpPr/>
            <p:nvPr/>
          </p:nvSpPr>
          <p:spPr>
            <a:xfrm>
              <a:off x="4708647" y="4079451"/>
              <a:ext cx="1127407" cy="1130068"/>
            </a:xfrm>
            <a:custGeom>
              <a:avLst/>
              <a:gdLst>
                <a:gd name="connsiteX0" fmla="*/ 1702614 w 1792010"/>
                <a:gd name="connsiteY0" fmla="*/ 878442 h 1796239"/>
                <a:gd name="connsiteX1" fmla="*/ 1710060 w 1792010"/>
                <a:gd name="connsiteY1" fmla="*/ 883022 h 1796239"/>
                <a:gd name="connsiteX2" fmla="*/ 1702614 w 1792010"/>
                <a:gd name="connsiteY2" fmla="*/ 881183 h 1796239"/>
                <a:gd name="connsiteX3" fmla="*/ 896004 w 1792010"/>
                <a:gd name="connsiteY3" fmla="*/ 384279 h 1796239"/>
                <a:gd name="connsiteX4" fmla="*/ 379479 w 1792010"/>
                <a:gd name="connsiteY4" fmla="*/ 900804 h 1796239"/>
                <a:gd name="connsiteX5" fmla="*/ 896004 w 1792010"/>
                <a:gd name="connsiteY5" fmla="*/ 1417329 h 1796239"/>
                <a:gd name="connsiteX6" fmla="*/ 1412529 w 1792010"/>
                <a:gd name="connsiteY6" fmla="*/ 900804 h 1796239"/>
                <a:gd name="connsiteX7" fmla="*/ 896004 w 1792010"/>
                <a:gd name="connsiteY7" fmla="*/ 384279 h 1796239"/>
                <a:gd name="connsiteX8" fmla="*/ 998892 w 1792010"/>
                <a:gd name="connsiteY8" fmla="*/ 0 h 1796239"/>
                <a:gd name="connsiteX9" fmla="*/ 1263685 w 1792010"/>
                <a:gd name="connsiteY9" fmla="*/ 70112 h 1796239"/>
                <a:gd name="connsiteX10" fmla="*/ 1259890 w 1792010"/>
                <a:gd name="connsiteY10" fmla="*/ 292970 h 1796239"/>
                <a:gd name="connsiteX11" fmla="*/ 1252964 w 1792010"/>
                <a:gd name="connsiteY11" fmla="*/ 291136 h 1796239"/>
                <a:gd name="connsiteX12" fmla="*/ 1403555 w 1792010"/>
                <a:gd name="connsiteY12" fmla="*/ 406648 h 1796239"/>
                <a:gd name="connsiteX13" fmla="*/ 1604328 w 1792010"/>
                <a:gd name="connsiteY13" fmla="*/ 357315 h 1796239"/>
                <a:gd name="connsiteX14" fmla="*/ 1733027 w 1792010"/>
                <a:gd name="connsiteY14" fmla="*/ 596499 h 1796239"/>
                <a:gd name="connsiteX15" fmla="*/ 1589970 w 1792010"/>
                <a:gd name="connsiteY15" fmla="*/ 723947 h 1796239"/>
                <a:gd name="connsiteX16" fmla="*/ 1613321 w 1792010"/>
                <a:gd name="connsiteY16" fmla="*/ 924788 h 1796239"/>
                <a:gd name="connsiteX17" fmla="*/ 1792010 w 1792010"/>
                <a:gd name="connsiteY17" fmla="*/ 1022811 h 1796239"/>
                <a:gd name="connsiteX18" fmla="*/ 1721058 w 1792010"/>
                <a:gd name="connsiteY18" fmla="*/ 1284473 h 1796239"/>
                <a:gd name="connsiteX19" fmla="*/ 1504230 w 1792010"/>
                <a:gd name="connsiteY19" fmla="*/ 1280870 h 1796239"/>
                <a:gd name="connsiteX20" fmla="*/ 1406384 w 1792010"/>
                <a:gd name="connsiteY20" fmla="*/ 1403402 h 1796239"/>
                <a:gd name="connsiteX21" fmla="*/ 1477592 w 1792010"/>
                <a:gd name="connsiteY21" fmla="*/ 1587057 h 1796239"/>
                <a:gd name="connsiteX22" fmla="*/ 1253035 w 1792010"/>
                <a:gd name="connsiteY22" fmla="*/ 1742435 h 1796239"/>
                <a:gd name="connsiteX23" fmla="*/ 1163834 w 1792010"/>
                <a:gd name="connsiteY23" fmla="*/ 1665910 h 1796239"/>
                <a:gd name="connsiteX24" fmla="*/ 1163667 w 1792010"/>
                <a:gd name="connsiteY24" fmla="*/ 1666097 h 1796239"/>
                <a:gd name="connsiteX25" fmla="*/ 1144343 w 1792010"/>
                <a:gd name="connsiteY25" fmla="*/ 1649188 h 1796239"/>
                <a:gd name="connsiteX26" fmla="*/ 1082710 w 1792010"/>
                <a:gd name="connsiteY26" fmla="*/ 1596313 h 1796239"/>
                <a:gd name="connsiteX27" fmla="*/ 1083384 w 1792010"/>
                <a:gd name="connsiteY27" fmla="*/ 1595846 h 1796239"/>
                <a:gd name="connsiteX28" fmla="*/ 1076108 w 1792010"/>
                <a:gd name="connsiteY28" fmla="*/ 1589478 h 1796239"/>
                <a:gd name="connsiteX29" fmla="*/ 898869 w 1792010"/>
                <a:gd name="connsiteY29" fmla="*/ 1612479 h 1796239"/>
                <a:gd name="connsiteX30" fmla="*/ 795635 w 1792010"/>
                <a:gd name="connsiteY30" fmla="*/ 1796239 h 1796239"/>
                <a:gd name="connsiteX31" fmla="*/ 530840 w 1792010"/>
                <a:gd name="connsiteY31" fmla="*/ 1726127 h 1796239"/>
                <a:gd name="connsiteX32" fmla="*/ 534419 w 1792010"/>
                <a:gd name="connsiteY32" fmla="*/ 1515981 h 1796239"/>
                <a:gd name="connsiteX33" fmla="*/ 384791 w 1792010"/>
                <a:gd name="connsiteY33" fmla="*/ 1400008 h 1796239"/>
                <a:gd name="connsiteX34" fmla="*/ 388223 w 1792010"/>
                <a:gd name="connsiteY34" fmla="*/ 1407281 h 1796239"/>
                <a:gd name="connsiteX35" fmla="*/ 166784 w 1792010"/>
                <a:gd name="connsiteY35" fmla="*/ 1449671 h 1796239"/>
                <a:gd name="connsiteX36" fmla="*/ 50929 w 1792010"/>
                <a:gd name="connsiteY36" fmla="*/ 1204159 h 1796239"/>
                <a:gd name="connsiteX37" fmla="*/ 200689 w 1792010"/>
                <a:gd name="connsiteY37" fmla="*/ 1084166 h 1796239"/>
                <a:gd name="connsiteX38" fmla="*/ 176341 w 1792010"/>
                <a:gd name="connsiteY38" fmla="*/ 904529 h 1796239"/>
                <a:gd name="connsiteX39" fmla="*/ 0 w 1792010"/>
                <a:gd name="connsiteY39" fmla="*/ 807794 h 1796239"/>
                <a:gd name="connsiteX40" fmla="*/ 70951 w 1792010"/>
                <a:gd name="connsiteY40" fmla="*/ 546132 h 1796239"/>
                <a:gd name="connsiteX41" fmla="*/ 273028 w 1792010"/>
                <a:gd name="connsiteY41" fmla="*/ 549491 h 1796239"/>
                <a:gd name="connsiteX42" fmla="*/ 370996 w 1792010"/>
                <a:gd name="connsiteY42" fmla="*/ 419078 h 1796239"/>
                <a:gd name="connsiteX43" fmla="*/ 303314 w 1792010"/>
                <a:gd name="connsiteY43" fmla="*/ 212794 h 1796239"/>
                <a:gd name="connsiteX44" fmla="*/ 535794 w 1792010"/>
                <a:gd name="connsiteY44" fmla="*/ 69242 h 1796239"/>
                <a:gd name="connsiteX45" fmla="*/ 698144 w 1792010"/>
                <a:gd name="connsiteY45" fmla="*/ 223973 h 1796239"/>
                <a:gd name="connsiteX46" fmla="*/ 696512 w 1792010"/>
                <a:gd name="connsiteY46" fmla="*/ 224981 h 1796239"/>
                <a:gd name="connsiteX47" fmla="*/ 896341 w 1792010"/>
                <a:gd name="connsiteY47" fmla="*/ 196709 h 1796239"/>
                <a:gd name="connsiteX48" fmla="*/ 889414 w 1792010"/>
                <a:gd name="connsiteY48" fmla="*/ 194876 h 17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92010" h="1796239">
                  <a:moveTo>
                    <a:pt x="1702614" y="878442"/>
                  </a:moveTo>
                  <a:lnTo>
                    <a:pt x="1710060" y="883022"/>
                  </a:lnTo>
                  <a:lnTo>
                    <a:pt x="1702614" y="881183"/>
                  </a:lnTo>
                  <a:close/>
                  <a:moveTo>
                    <a:pt x="896004" y="384279"/>
                  </a:moveTo>
                  <a:cubicBezTo>
                    <a:pt x="610735" y="384279"/>
                    <a:pt x="379479" y="615535"/>
                    <a:pt x="379479" y="900804"/>
                  </a:cubicBezTo>
                  <a:cubicBezTo>
                    <a:pt x="379479" y="1186073"/>
                    <a:pt x="610735" y="1417329"/>
                    <a:pt x="896004" y="1417329"/>
                  </a:cubicBezTo>
                  <a:cubicBezTo>
                    <a:pt x="1181273" y="1417329"/>
                    <a:pt x="1412529" y="1186073"/>
                    <a:pt x="1412529" y="900804"/>
                  </a:cubicBezTo>
                  <a:cubicBezTo>
                    <a:pt x="1412529" y="615535"/>
                    <a:pt x="1181273" y="384279"/>
                    <a:pt x="896004" y="384279"/>
                  </a:cubicBezTo>
                  <a:close/>
                  <a:moveTo>
                    <a:pt x="998892" y="0"/>
                  </a:moveTo>
                  <a:lnTo>
                    <a:pt x="1263685" y="70112"/>
                  </a:lnTo>
                  <a:lnTo>
                    <a:pt x="1259890" y="292970"/>
                  </a:lnTo>
                  <a:lnTo>
                    <a:pt x="1252964" y="291136"/>
                  </a:lnTo>
                  <a:cubicBezTo>
                    <a:pt x="1309401" y="322522"/>
                    <a:pt x="1360410" y="361009"/>
                    <a:pt x="1403555" y="406648"/>
                  </a:cubicBezTo>
                  <a:lnTo>
                    <a:pt x="1604328" y="357315"/>
                  </a:lnTo>
                  <a:lnTo>
                    <a:pt x="1733027" y="596499"/>
                  </a:lnTo>
                  <a:lnTo>
                    <a:pt x="1589970" y="723947"/>
                  </a:lnTo>
                  <a:cubicBezTo>
                    <a:pt x="1607903" y="788494"/>
                    <a:pt x="1616355" y="856084"/>
                    <a:pt x="1613321" y="924788"/>
                  </a:cubicBezTo>
                  <a:lnTo>
                    <a:pt x="1792010" y="1022811"/>
                  </a:lnTo>
                  <a:lnTo>
                    <a:pt x="1721058" y="1284473"/>
                  </a:lnTo>
                  <a:lnTo>
                    <a:pt x="1504230" y="1280870"/>
                  </a:lnTo>
                  <a:cubicBezTo>
                    <a:pt x="1476815" y="1326134"/>
                    <a:pt x="1443601" y="1366958"/>
                    <a:pt x="1406384" y="1403402"/>
                  </a:cubicBezTo>
                  <a:lnTo>
                    <a:pt x="1477592" y="1587057"/>
                  </a:lnTo>
                  <a:lnTo>
                    <a:pt x="1253035" y="1742435"/>
                  </a:lnTo>
                  <a:lnTo>
                    <a:pt x="1163834" y="1665910"/>
                  </a:lnTo>
                  <a:lnTo>
                    <a:pt x="1163667" y="1666097"/>
                  </a:lnTo>
                  <a:lnTo>
                    <a:pt x="1144343" y="1649188"/>
                  </a:lnTo>
                  <a:lnTo>
                    <a:pt x="1082710" y="1596313"/>
                  </a:lnTo>
                  <a:lnTo>
                    <a:pt x="1083384" y="1595846"/>
                  </a:lnTo>
                  <a:lnTo>
                    <a:pt x="1076108" y="1589478"/>
                  </a:lnTo>
                  <a:cubicBezTo>
                    <a:pt x="1019150" y="1605403"/>
                    <a:pt x="959511" y="1612813"/>
                    <a:pt x="898869" y="1612479"/>
                  </a:cubicBezTo>
                  <a:lnTo>
                    <a:pt x="795635" y="1796239"/>
                  </a:lnTo>
                  <a:lnTo>
                    <a:pt x="530840" y="1726127"/>
                  </a:lnTo>
                  <a:lnTo>
                    <a:pt x="534419" y="1515981"/>
                  </a:lnTo>
                  <a:cubicBezTo>
                    <a:pt x="478307" y="1484379"/>
                    <a:pt x="427627" y="1445732"/>
                    <a:pt x="384791" y="1400008"/>
                  </a:cubicBezTo>
                  <a:lnTo>
                    <a:pt x="388223" y="1407281"/>
                  </a:lnTo>
                  <a:lnTo>
                    <a:pt x="166784" y="1449671"/>
                  </a:lnTo>
                  <a:lnTo>
                    <a:pt x="50929" y="1204159"/>
                  </a:lnTo>
                  <a:lnTo>
                    <a:pt x="200689" y="1084166"/>
                  </a:lnTo>
                  <a:cubicBezTo>
                    <a:pt x="184704" y="1026270"/>
                    <a:pt x="176353" y="965934"/>
                    <a:pt x="176341" y="904529"/>
                  </a:cubicBezTo>
                  <a:lnTo>
                    <a:pt x="0" y="807794"/>
                  </a:lnTo>
                  <a:lnTo>
                    <a:pt x="70951" y="546132"/>
                  </a:lnTo>
                  <a:lnTo>
                    <a:pt x="273028" y="549491"/>
                  </a:lnTo>
                  <a:cubicBezTo>
                    <a:pt x="300443" y="501683"/>
                    <a:pt x="333547" y="458094"/>
                    <a:pt x="370996" y="419078"/>
                  </a:cubicBezTo>
                  <a:lnTo>
                    <a:pt x="303314" y="212794"/>
                  </a:lnTo>
                  <a:lnTo>
                    <a:pt x="535794" y="69242"/>
                  </a:lnTo>
                  <a:lnTo>
                    <a:pt x="698144" y="223973"/>
                  </a:lnTo>
                  <a:lnTo>
                    <a:pt x="696512" y="224981"/>
                  </a:lnTo>
                  <a:cubicBezTo>
                    <a:pt x="760334" y="205136"/>
                    <a:pt x="827716" y="195964"/>
                    <a:pt x="896341" y="196709"/>
                  </a:cubicBezTo>
                  <a:lnTo>
                    <a:pt x="889414" y="19487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37" name="Rounded Rectangle 25">
            <a:extLst>
              <a:ext uri="{FF2B5EF4-FFF2-40B4-BE49-F238E27FC236}">
                <a16:creationId xmlns:a16="http://schemas.microsoft.com/office/drawing/2014/main" id="{10249E32-D9C3-BB5E-9969-6DC3BE597690}"/>
              </a:ext>
            </a:extLst>
          </p:cNvPr>
          <p:cNvSpPr/>
          <p:nvPr/>
        </p:nvSpPr>
        <p:spPr>
          <a:xfrm>
            <a:off x="4816559" y="2751411"/>
            <a:ext cx="435772" cy="319352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Trapezoid 22">
            <a:extLst>
              <a:ext uri="{FF2B5EF4-FFF2-40B4-BE49-F238E27FC236}">
                <a16:creationId xmlns:a16="http://schemas.microsoft.com/office/drawing/2014/main" id="{53484A8B-1BD7-DD19-30D7-C3D18358B0EB}"/>
              </a:ext>
            </a:extLst>
          </p:cNvPr>
          <p:cNvSpPr>
            <a:spLocks noChangeAspect="1"/>
          </p:cNvSpPr>
          <p:nvPr/>
        </p:nvSpPr>
        <p:spPr>
          <a:xfrm>
            <a:off x="7353444" y="3868144"/>
            <a:ext cx="461850" cy="234952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Freeform 53">
            <a:extLst>
              <a:ext uri="{FF2B5EF4-FFF2-40B4-BE49-F238E27FC236}">
                <a16:creationId xmlns:a16="http://schemas.microsoft.com/office/drawing/2014/main" id="{8A013C49-9AA4-1FA3-8693-25CDCA5A9887}"/>
              </a:ext>
            </a:extLst>
          </p:cNvPr>
          <p:cNvSpPr/>
          <p:nvPr/>
        </p:nvSpPr>
        <p:spPr>
          <a:xfrm>
            <a:off x="4813952" y="4734210"/>
            <a:ext cx="370902" cy="380272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C7BC60CF-75A7-80D7-AD2A-A672A6E2706D}"/>
              </a:ext>
            </a:extLst>
          </p:cNvPr>
          <p:cNvGrpSpPr/>
          <p:nvPr/>
        </p:nvGrpSpPr>
        <p:grpSpPr>
          <a:xfrm>
            <a:off x="5758907" y="3464582"/>
            <a:ext cx="595437" cy="811713"/>
            <a:chOff x="5758907" y="3464582"/>
            <a:chExt cx="595437" cy="811713"/>
          </a:xfrm>
        </p:grpSpPr>
        <p:pic>
          <p:nvPicPr>
            <p:cNvPr id="3" name="Picture 2" descr="Dart overview | Dart">
              <a:extLst>
                <a:ext uri="{FF2B5EF4-FFF2-40B4-BE49-F238E27FC236}">
                  <a16:creationId xmlns:a16="http://schemas.microsoft.com/office/drawing/2014/main" id="{7EA51405-FE4D-2201-3B60-D64F35AF0D8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484" r="62980"/>
            <a:stretch/>
          </p:blipFill>
          <p:spPr bwMode="auto">
            <a:xfrm>
              <a:off x="5860798" y="3464582"/>
              <a:ext cx="388481" cy="6022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Dart overview | Dart">
              <a:extLst>
                <a:ext uri="{FF2B5EF4-FFF2-40B4-BE49-F238E27FC236}">
                  <a16:creationId xmlns:a16="http://schemas.microsoft.com/office/drawing/2014/main" id="{B7FDEB65-1BF2-8F88-1796-620D37EB27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58" t="25377" b="24597"/>
            <a:stretch/>
          </p:blipFill>
          <p:spPr bwMode="auto">
            <a:xfrm>
              <a:off x="5758907" y="3982314"/>
              <a:ext cx="595437" cy="293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Título 1">
            <a:extLst>
              <a:ext uri="{FF2B5EF4-FFF2-40B4-BE49-F238E27FC236}">
                <a16:creationId xmlns:a16="http://schemas.microsoft.com/office/drawing/2014/main" id="{B5EC919F-2F84-81F4-B82D-52EC0BAE7EA5}"/>
              </a:ext>
            </a:extLst>
          </p:cNvPr>
          <p:cNvSpPr txBox="1">
            <a:spLocks/>
          </p:cNvSpPr>
          <p:nvPr/>
        </p:nvSpPr>
        <p:spPr>
          <a:xfrm>
            <a:off x="404247" y="358453"/>
            <a:ext cx="9679656" cy="7109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¿Por qué el lenguaje DART?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9">
            <a:extLst>
              <a:ext uri="{FF2B5EF4-FFF2-40B4-BE49-F238E27FC236}">
                <a16:creationId xmlns:a16="http://schemas.microsoft.com/office/drawing/2014/main" id="{9A28588F-2814-99C8-AB08-48AAA64BA1E6}"/>
              </a:ext>
            </a:extLst>
          </p:cNvPr>
          <p:cNvSpPr txBox="1"/>
          <p:nvPr/>
        </p:nvSpPr>
        <p:spPr>
          <a:xfrm>
            <a:off x="8686366" y="4773346"/>
            <a:ext cx="3548571" cy="830997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r>
              <a:rPr lang="es-ES" sz="2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Empresas que respaldan Dart</a:t>
            </a:r>
            <a:endParaRPr lang="es-CO" sz="1600" dirty="0"/>
          </a:p>
        </p:txBody>
      </p:sp>
      <p:sp>
        <p:nvSpPr>
          <p:cNvPr id="7" name="Freeform 55">
            <a:extLst>
              <a:ext uri="{FF2B5EF4-FFF2-40B4-BE49-F238E27FC236}">
                <a16:creationId xmlns:a16="http://schemas.microsoft.com/office/drawing/2014/main" id="{7D55A5E6-7052-6D0D-F062-227AB6EA20FC}"/>
              </a:ext>
            </a:extLst>
          </p:cNvPr>
          <p:cNvSpPr/>
          <p:nvPr/>
        </p:nvSpPr>
        <p:spPr>
          <a:xfrm rot="2700000">
            <a:off x="1542147" y="3775848"/>
            <a:ext cx="306172" cy="75022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874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0951A9F0-AD6C-F3B1-080A-FB29723C27AA}"/>
              </a:ext>
            </a:extLst>
          </p:cNvPr>
          <p:cNvSpPr txBox="1">
            <a:spLocks/>
          </p:cNvSpPr>
          <p:nvPr/>
        </p:nvSpPr>
        <p:spPr>
          <a:xfrm>
            <a:off x="404247" y="358453"/>
            <a:ext cx="9679656" cy="7109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9580" algn="just">
              <a:lnSpc>
                <a:spcPct val="107000"/>
              </a:lnSpc>
              <a:spcAft>
                <a:spcPts val="800"/>
              </a:spcAft>
            </a:pPr>
            <a:r>
              <a:rPr lang="es-CO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Fundamentos DART</a:t>
            </a:r>
            <a:endParaRPr lang="es-CO" sz="3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67E1E8F-D602-D354-1700-BCFE0883C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575" y="2066681"/>
            <a:ext cx="8440328" cy="34866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231121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7616</TotalTime>
  <Words>2444</Words>
  <Application>Microsoft Office PowerPoint</Application>
  <PresentationFormat>Panorámica</PresentationFormat>
  <Paragraphs>236</Paragraphs>
  <Slides>41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9" baseType="lpstr">
      <vt:lpstr>__DM_Sans_6a52b6</vt:lpstr>
      <vt:lpstr>Arial</vt:lpstr>
      <vt:lpstr>Calibri</vt:lpstr>
      <vt:lpstr>Calibri Light</vt:lpstr>
      <vt:lpstr>Google Sans</vt:lpstr>
      <vt:lpstr>Wingdings</vt:lpstr>
      <vt:lpstr>Work Sans Medium</vt:lpstr>
      <vt:lpstr>Tema de Office</vt:lpstr>
      <vt:lpstr>Presentación de PowerPoint</vt:lpstr>
      <vt:lpstr>Nivel Básico: Fundamentos y Exploración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Widgets</vt:lpstr>
      <vt:lpstr>Widgets</vt:lpstr>
      <vt:lpstr>Widgets</vt:lpstr>
      <vt:lpstr>Catálogo de widgets</vt:lpstr>
      <vt:lpstr>Presentación de PowerPoint</vt:lpstr>
      <vt:lpstr>Presentación de PowerPoint</vt:lpstr>
      <vt:lpstr>Clase MaterialApp</vt:lpstr>
      <vt:lpstr>Material Widgets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Sandra Milena Penaranda Salazar</cp:lastModifiedBy>
  <cp:revision>188</cp:revision>
  <dcterms:created xsi:type="dcterms:W3CDTF">2020-10-01T23:51:28Z</dcterms:created>
  <dcterms:modified xsi:type="dcterms:W3CDTF">2024-04-11T07:18:55Z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